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4" r:id="rId1"/>
  </p:sldMasterIdLst>
  <p:notesMasterIdLst>
    <p:notesMasterId r:id="rId12"/>
  </p:notesMasterIdLst>
  <p:handoutMasterIdLst>
    <p:handoutMasterId r:id="rId13"/>
  </p:handoutMasterIdLst>
  <p:sldIdLst>
    <p:sldId id="293" r:id="rId2"/>
    <p:sldId id="280" r:id="rId3"/>
    <p:sldId id="283" r:id="rId4"/>
    <p:sldId id="288" r:id="rId5"/>
    <p:sldId id="289" r:id="rId6"/>
    <p:sldId id="292" r:id="rId7"/>
    <p:sldId id="284" r:id="rId8"/>
    <p:sldId id="291" r:id="rId9"/>
    <p:sldId id="290" r:id="rId10"/>
    <p:sldId id="294" r:id="rId1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E50"/>
    <a:srgbClr val="EEF2E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30" autoAdjust="0"/>
    <p:restoredTop sz="78355" autoAdjust="0"/>
  </p:normalViewPr>
  <p:slideViewPr>
    <p:cSldViewPr snapToGrid="0" snapToObjects="1">
      <p:cViewPr varScale="1">
        <p:scale>
          <a:sx n="68" d="100"/>
          <a:sy n="68" d="100"/>
        </p:scale>
        <p:origin x="-916" y="-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8" d="100"/>
        <a:sy n="88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42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98BAE-C84A-694A-898B-5CF88760D6F5}" type="datetimeFigureOut">
              <a:rPr lang="en-US" smtClean="0"/>
              <a:t>3/5/2025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F491E-6BDF-894F-89D9-4BED6DF379E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002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74FA06C-4A8C-0E48-B922-007B77153C27}" type="datetimeFigureOut">
              <a:rPr lang="en-GB" altLang="en-US"/>
              <a:pPr/>
              <a:t>05/03/2025</a:t>
            </a:fld>
            <a:endParaRPr lang="en-GB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B620D7F3-EDE1-C147-A04A-D4416A638280}" type="slidenum">
              <a:rPr lang="en-GB" altLang="en-US"/>
              <a:pPr/>
              <a:t>‹nº›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206635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570021-35D1-C03C-F80B-D7E15BAEF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27F6DA67-1B8A-5747-45BF-F348983E0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8E904D84-683D-0B73-B6A6-E98C36E28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AD171BF-47BD-61DE-B14C-E32AE83382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06260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1-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F635FF-42BE-CF49-96A5-805FC86C3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2708455"/>
            <a:ext cx="9144000" cy="587191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976D5B7-51B6-EB48-81BC-4F5164ABA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387722"/>
            <a:ext cx="9144000" cy="58719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D3DF5E-479B-7A45-AF40-D789415BE1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813" y="2970213"/>
            <a:ext cx="1728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7BE6BD27-9F7E-CC44-B0D6-6A76616BB73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0000" y="563564"/>
            <a:ext cx="3910806" cy="43656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xmlns="" id="{741AE8C6-33DB-AF4E-AB01-8F8AD2E508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0000" y="5537202"/>
            <a:ext cx="5851525" cy="1077912"/>
          </a:xfrm>
        </p:spPr>
        <p:txBody>
          <a:bodyPr anchor="b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50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1-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xmlns="" id="{30019D4F-FAFF-2943-9C9D-1A5488E68FD3}"/>
              </a:ext>
            </a:extLst>
          </p:cNvPr>
          <p:cNvSpPr txBox="1">
            <a:spLocks/>
          </p:cNvSpPr>
          <p:nvPr userDrawn="1"/>
        </p:nvSpPr>
        <p:spPr>
          <a:xfrm>
            <a:off x="540000" y="2281238"/>
            <a:ext cx="9001125" cy="10064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109000"/>
              </a:lnSpc>
              <a:spcBef>
                <a:spcPct val="0"/>
              </a:spcBef>
              <a:buNone/>
              <a:defRPr sz="6000" kern="1200" spc="2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b="0" i="0" dirty="0">
                <a:latin typeface="Hind Light" panose="02000000000000000000" pitchFamily="2" charset="77"/>
                <a:cs typeface="Hind Light" panose="02000000000000000000" pitchFamily="2" charset="77"/>
              </a:rPr>
              <a:t>Thank you.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xmlns="" id="{9E8C90AF-93F0-074A-BD13-5E0F93028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4351780"/>
            <a:ext cx="4097551" cy="9021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7000"/>
              </a:lnSpc>
              <a:buFont typeface="Arial" charset="0"/>
              <a:buNone/>
              <a:defRPr sz="1500" b="0" i="0">
                <a:solidFill>
                  <a:srgbClr val="EEF2EC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0" indent="0">
              <a:lnSpc>
                <a:spcPct val="117000"/>
              </a:lnSpc>
              <a:buFont typeface="Arial" charset="0"/>
              <a:buNone/>
              <a:defRPr sz="1500" b="0" i="0">
                <a:solidFill>
                  <a:schemeClr val="bg1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2pPr>
            <a:lvl3pPr marL="0" indent="0">
              <a:lnSpc>
                <a:spcPct val="117000"/>
              </a:lnSpc>
              <a:buNone/>
              <a:defRPr sz="1500" b="0" i="0">
                <a:solidFill>
                  <a:schemeClr val="tx2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761A59AB-8C9D-114E-951A-E8A15F4EAC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45276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65">
            <a:extLst>
              <a:ext uri="{FF2B5EF4-FFF2-40B4-BE49-F238E27FC236}">
                <a16:creationId xmlns:a16="http://schemas.microsoft.com/office/drawing/2014/main" xmlns="" id="{33F2D433-6C5F-7B41-9745-057DE976E2FC}"/>
              </a:ext>
            </a:extLst>
          </p:cNvPr>
          <p:cNvSpPr txBox="1">
            <a:spLocks/>
          </p:cNvSpPr>
          <p:nvPr userDrawn="1"/>
        </p:nvSpPr>
        <p:spPr>
          <a:xfrm>
            <a:off x="9888537" y="5189439"/>
            <a:ext cx="1812925" cy="49052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b="0" i="0" dirty="0" err="1">
                <a:latin typeface="Hind Light" panose="02000000000000000000" pitchFamily="2" charset="77"/>
                <a:cs typeface="Hind Light" panose="02000000000000000000" pitchFamily="2" charset="77"/>
              </a:rPr>
              <a:t>internetsociety.org</a:t>
            </a: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b="0" i="0" dirty="0">
                <a:latin typeface="Hind Light" panose="02000000000000000000" pitchFamily="2" charset="77"/>
                <a:cs typeface="Hind Light" panose="02000000000000000000" pitchFamily="2" charset="77"/>
              </a:rPr>
              <a:t>@internetsociety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xmlns="" id="{B295026F-36C3-E04B-83A3-DD56B346C631}"/>
              </a:ext>
            </a:extLst>
          </p:cNvPr>
          <p:cNvSpPr txBox="1">
            <a:spLocks/>
          </p:cNvSpPr>
          <p:nvPr userDrawn="1"/>
        </p:nvSpPr>
        <p:spPr>
          <a:xfrm>
            <a:off x="7759669" y="2653916"/>
            <a:ext cx="1575151" cy="5711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Rue Vallin 2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CH-1201 Geneva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Switzerland</a:t>
            </a: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BF0418D9-17C6-6C48-8223-5A517956EC44}"/>
              </a:ext>
            </a:extLst>
          </p:cNvPr>
          <p:cNvSpPr txBox="1">
            <a:spLocks/>
          </p:cNvSpPr>
          <p:nvPr userDrawn="1"/>
        </p:nvSpPr>
        <p:spPr>
          <a:xfrm>
            <a:off x="9888537" y="2653916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11710 Plaza America Drive Suite 400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Reston, VA 20190</a:t>
            </a:r>
            <a:r>
              <a:rPr lang="de-DE" b="0" i="0" dirty="0">
                <a:latin typeface="Hind Light" panose="02000000000000000000" pitchFamily="2" charset="77"/>
                <a:cs typeface="Hind Light" panose="02000000000000000000" pitchFamily="2" charset="77"/>
              </a:rPr>
              <a:t>, USA</a:t>
            </a:r>
            <a:br>
              <a:rPr lang="de-DE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endParaRPr lang="de-DE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xmlns="" id="{780AA1EA-F647-6F4E-91B2-72811C77E304}"/>
              </a:ext>
            </a:extLst>
          </p:cNvPr>
          <p:cNvSpPr txBox="1">
            <a:spLocks/>
          </p:cNvSpPr>
          <p:nvPr userDrawn="1"/>
        </p:nvSpPr>
        <p:spPr>
          <a:xfrm>
            <a:off x="7759669" y="3522746"/>
            <a:ext cx="1939700" cy="5711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 err="1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Rambla</a:t>
            </a: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 </a:t>
            </a:r>
            <a:r>
              <a:rPr lang="en-US" sz="1000" b="0" i="0" kern="1200" spc="20" dirty="0" err="1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Republica</a:t>
            </a: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 de Mexico 6125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11000 Montevideo,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Uruguay</a:t>
            </a: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4501CE59-20AE-954C-B606-235AF1A8EA7E}"/>
              </a:ext>
            </a:extLst>
          </p:cNvPr>
          <p:cNvSpPr txBox="1">
            <a:spLocks/>
          </p:cNvSpPr>
          <p:nvPr userDrawn="1"/>
        </p:nvSpPr>
        <p:spPr>
          <a:xfrm>
            <a:off x="9888537" y="4432654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3 Temasek Avenue, Level 21</a:t>
            </a:r>
          </a:p>
          <a:p>
            <a:r>
              <a:rPr lang="en-US" sz="1000" b="0" i="0" u="none" strike="noStrike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Centennial Tower</a:t>
            </a:r>
          </a:p>
          <a:p>
            <a:r>
              <a:rPr lang="en-US" sz="1000" b="0" i="0" u="none" strike="noStrike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Singapore 039190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xmlns="" id="{B741BCBA-A368-534D-A0BE-DCE2DC159809}"/>
              </a:ext>
            </a:extLst>
          </p:cNvPr>
          <p:cNvSpPr txBox="1">
            <a:spLocks/>
          </p:cNvSpPr>
          <p:nvPr userDrawn="1"/>
        </p:nvSpPr>
        <p:spPr>
          <a:xfrm>
            <a:off x="7759668" y="4432654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Science Park 400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1098 XH Amsterdam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Netherlands</a:t>
            </a:r>
            <a:r>
              <a:rPr lang="de-DE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de-DE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endParaRPr lang="de-DE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xmlns="" id="{2C8582BB-E7A4-C847-B06F-7196F507671A}"/>
              </a:ext>
            </a:extLst>
          </p:cNvPr>
          <p:cNvSpPr txBox="1">
            <a:spLocks/>
          </p:cNvSpPr>
          <p:nvPr userDrawn="1"/>
        </p:nvSpPr>
        <p:spPr>
          <a:xfrm>
            <a:off x="9888537" y="3522746"/>
            <a:ext cx="1773238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66 Centrepoint Drive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Nepean, Ontario, K2G 6J5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Canada</a:t>
            </a: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571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1 Graci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xmlns="" id="{30019D4F-FAFF-2943-9C9D-1A5488E68FD3}"/>
              </a:ext>
            </a:extLst>
          </p:cNvPr>
          <p:cNvSpPr txBox="1">
            <a:spLocks/>
          </p:cNvSpPr>
          <p:nvPr userDrawn="1"/>
        </p:nvSpPr>
        <p:spPr>
          <a:xfrm>
            <a:off x="540000" y="2281238"/>
            <a:ext cx="9001125" cy="10064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109000"/>
              </a:lnSpc>
              <a:spcBef>
                <a:spcPct val="0"/>
              </a:spcBef>
              <a:buNone/>
              <a:defRPr sz="6000" kern="1200" spc="2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b="0" i="0" dirty="0">
                <a:latin typeface="Hind Light" panose="02000000000000000000" pitchFamily="2" charset="77"/>
                <a:cs typeface="Hind Light" panose="02000000000000000000" pitchFamily="2" charset="77"/>
              </a:rPr>
              <a:t>Gracias.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xmlns="" id="{9E8C90AF-93F0-074A-BD13-5E0F93028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4351780"/>
            <a:ext cx="4097551" cy="9021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7000"/>
              </a:lnSpc>
              <a:buFont typeface="Arial" charset="0"/>
              <a:buNone/>
              <a:defRPr sz="1500" b="0" i="0">
                <a:solidFill>
                  <a:srgbClr val="EEF2EC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0" indent="0">
              <a:lnSpc>
                <a:spcPct val="117000"/>
              </a:lnSpc>
              <a:buFont typeface="Arial" charset="0"/>
              <a:buNone/>
              <a:defRPr sz="1500" b="0" i="0">
                <a:solidFill>
                  <a:schemeClr val="bg1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2pPr>
            <a:lvl3pPr marL="0" indent="0">
              <a:lnSpc>
                <a:spcPct val="117000"/>
              </a:lnSpc>
              <a:buNone/>
              <a:defRPr sz="1500" b="0" i="0">
                <a:solidFill>
                  <a:schemeClr val="tx2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761A59AB-8C9D-114E-951A-E8A15F4EAC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45276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65">
            <a:extLst>
              <a:ext uri="{FF2B5EF4-FFF2-40B4-BE49-F238E27FC236}">
                <a16:creationId xmlns:a16="http://schemas.microsoft.com/office/drawing/2014/main" xmlns="" id="{33F2D433-6C5F-7B41-9745-057DE976E2FC}"/>
              </a:ext>
            </a:extLst>
          </p:cNvPr>
          <p:cNvSpPr txBox="1">
            <a:spLocks/>
          </p:cNvSpPr>
          <p:nvPr userDrawn="1"/>
        </p:nvSpPr>
        <p:spPr>
          <a:xfrm>
            <a:off x="9888537" y="5189439"/>
            <a:ext cx="1812925" cy="49052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b="0" i="0" dirty="0" err="1">
                <a:latin typeface="Hind Light" panose="02000000000000000000" pitchFamily="2" charset="77"/>
                <a:cs typeface="Hind Light" panose="02000000000000000000" pitchFamily="2" charset="77"/>
              </a:rPr>
              <a:t>internetsociety.org</a:t>
            </a: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b="0" i="0" dirty="0">
                <a:latin typeface="Hind Light" panose="02000000000000000000" pitchFamily="2" charset="77"/>
                <a:cs typeface="Hind Light" panose="02000000000000000000" pitchFamily="2" charset="77"/>
              </a:rPr>
              <a:t>@internetsociety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xmlns="" id="{B295026F-36C3-E04B-83A3-DD56B346C631}"/>
              </a:ext>
            </a:extLst>
          </p:cNvPr>
          <p:cNvSpPr txBox="1">
            <a:spLocks/>
          </p:cNvSpPr>
          <p:nvPr userDrawn="1"/>
        </p:nvSpPr>
        <p:spPr>
          <a:xfrm>
            <a:off x="7759669" y="2653916"/>
            <a:ext cx="1575151" cy="5711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Rue Vallin 2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CH-1201 Geneva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Switzerland</a:t>
            </a: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BF0418D9-17C6-6C48-8223-5A517956EC44}"/>
              </a:ext>
            </a:extLst>
          </p:cNvPr>
          <p:cNvSpPr txBox="1">
            <a:spLocks/>
          </p:cNvSpPr>
          <p:nvPr userDrawn="1"/>
        </p:nvSpPr>
        <p:spPr>
          <a:xfrm>
            <a:off x="9888537" y="2653916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11710 Plaza America Drive Suite 400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Reston, VA 20190</a:t>
            </a:r>
            <a:r>
              <a:rPr lang="de-DE" b="0" i="0" dirty="0">
                <a:latin typeface="Hind Light" panose="02000000000000000000" pitchFamily="2" charset="77"/>
                <a:cs typeface="Hind Light" panose="02000000000000000000" pitchFamily="2" charset="77"/>
              </a:rPr>
              <a:t>, USA</a:t>
            </a:r>
            <a:br>
              <a:rPr lang="de-DE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endParaRPr lang="de-DE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xmlns="" id="{780AA1EA-F647-6F4E-91B2-72811C77E304}"/>
              </a:ext>
            </a:extLst>
          </p:cNvPr>
          <p:cNvSpPr txBox="1">
            <a:spLocks/>
          </p:cNvSpPr>
          <p:nvPr userDrawn="1"/>
        </p:nvSpPr>
        <p:spPr>
          <a:xfrm>
            <a:off x="7759669" y="3522746"/>
            <a:ext cx="1939700" cy="5711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 err="1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Rambla</a:t>
            </a: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 </a:t>
            </a:r>
            <a:r>
              <a:rPr lang="en-US" sz="1000" b="0" i="0" kern="1200" spc="20" dirty="0" err="1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Republica</a:t>
            </a: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 de Mexico 6125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11000 Montevideo,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Uruguay</a:t>
            </a: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4501CE59-20AE-954C-B606-235AF1A8EA7E}"/>
              </a:ext>
            </a:extLst>
          </p:cNvPr>
          <p:cNvSpPr txBox="1">
            <a:spLocks/>
          </p:cNvSpPr>
          <p:nvPr userDrawn="1"/>
        </p:nvSpPr>
        <p:spPr>
          <a:xfrm>
            <a:off x="9888537" y="4432654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3 Temasek Avenue, Level 21</a:t>
            </a:r>
          </a:p>
          <a:p>
            <a:r>
              <a:rPr lang="en-US" sz="1000" b="0" i="0" u="none" strike="noStrike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Centennial Tower</a:t>
            </a:r>
          </a:p>
          <a:p>
            <a:r>
              <a:rPr lang="en-US" sz="1000" b="0" i="0" u="none" strike="noStrike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Singapore 039190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xmlns="" id="{B741BCBA-A368-534D-A0BE-DCE2DC159809}"/>
              </a:ext>
            </a:extLst>
          </p:cNvPr>
          <p:cNvSpPr txBox="1">
            <a:spLocks/>
          </p:cNvSpPr>
          <p:nvPr userDrawn="1"/>
        </p:nvSpPr>
        <p:spPr>
          <a:xfrm>
            <a:off x="7759668" y="4432654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Science Park 400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1098 XH Amsterdam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Netherlands</a:t>
            </a:r>
            <a:r>
              <a:rPr lang="de-DE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de-DE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endParaRPr lang="de-DE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xmlns="" id="{2C8582BB-E7A4-C847-B06F-7196F507671A}"/>
              </a:ext>
            </a:extLst>
          </p:cNvPr>
          <p:cNvSpPr txBox="1">
            <a:spLocks/>
          </p:cNvSpPr>
          <p:nvPr userDrawn="1"/>
        </p:nvSpPr>
        <p:spPr>
          <a:xfrm>
            <a:off x="9888537" y="3522746"/>
            <a:ext cx="1773238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66 Centrepoint Drive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Nepean, Ontario, K2G 6J5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Canada</a:t>
            </a: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890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1 Merc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xmlns="" id="{30019D4F-FAFF-2943-9C9D-1A5488E68FD3}"/>
              </a:ext>
            </a:extLst>
          </p:cNvPr>
          <p:cNvSpPr txBox="1">
            <a:spLocks/>
          </p:cNvSpPr>
          <p:nvPr userDrawn="1"/>
        </p:nvSpPr>
        <p:spPr>
          <a:xfrm>
            <a:off x="540000" y="2281238"/>
            <a:ext cx="9001125" cy="10064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109000"/>
              </a:lnSpc>
              <a:spcBef>
                <a:spcPct val="0"/>
              </a:spcBef>
              <a:buNone/>
              <a:defRPr sz="6000" kern="1200" spc="2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b="0" i="0" dirty="0">
                <a:latin typeface="Hind Light" panose="02000000000000000000" pitchFamily="2" charset="77"/>
                <a:cs typeface="Hind Light" panose="02000000000000000000" pitchFamily="2" charset="77"/>
              </a:rPr>
              <a:t>Merci.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xmlns="" id="{9E8C90AF-93F0-074A-BD13-5E0F93028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4351780"/>
            <a:ext cx="4097551" cy="9021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7000"/>
              </a:lnSpc>
              <a:buFont typeface="Arial" charset="0"/>
              <a:buNone/>
              <a:defRPr sz="1500" b="0" i="0">
                <a:solidFill>
                  <a:srgbClr val="EEF2EC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0" indent="0">
              <a:lnSpc>
                <a:spcPct val="117000"/>
              </a:lnSpc>
              <a:buFont typeface="Arial" charset="0"/>
              <a:buNone/>
              <a:defRPr sz="1500" b="0" i="0">
                <a:solidFill>
                  <a:schemeClr val="bg1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2pPr>
            <a:lvl3pPr marL="0" indent="0">
              <a:lnSpc>
                <a:spcPct val="117000"/>
              </a:lnSpc>
              <a:buNone/>
              <a:defRPr sz="1500" b="0" i="0">
                <a:solidFill>
                  <a:schemeClr val="tx2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761A59AB-8C9D-114E-951A-E8A15F4EAC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45276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65">
            <a:extLst>
              <a:ext uri="{FF2B5EF4-FFF2-40B4-BE49-F238E27FC236}">
                <a16:creationId xmlns:a16="http://schemas.microsoft.com/office/drawing/2014/main" xmlns="" id="{33F2D433-6C5F-7B41-9745-057DE976E2FC}"/>
              </a:ext>
            </a:extLst>
          </p:cNvPr>
          <p:cNvSpPr txBox="1">
            <a:spLocks/>
          </p:cNvSpPr>
          <p:nvPr userDrawn="1"/>
        </p:nvSpPr>
        <p:spPr>
          <a:xfrm>
            <a:off x="9888537" y="5189439"/>
            <a:ext cx="1812925" cy="49052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b="0" i="0" dirty="0" err="1">
                <a:latin typeface="Hind Light" panose="02000000000000000000" pitchFamily="2" charset="77"/>
                <a:cs typeface="Hind Light" panose="02000000000000000000" pitchFamily="2" charset="77"/>
              </a:rPr>
              <a:t>internetsociety.org</a:t>
            </a: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b="0" i="0" dirty="0">
                <a:latin typeface="Hind Light" panose="02000000000000000000" pitchFamily="2" charset="77"/>
                <a:cs typeface="Hind Light" panose="02000000000000000000" pitchFamily="2" charset="77"/>
              </a:rPr>
              <a:t>@internetsociety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xmlns="" id="{B295026F-36C3-E04B-83A3-DD56B346C631}"/>
              </a:ext>
            </a:extLst>
          </p:cNvPr>
          <p:cNvSpPr txBox="1">
            <a:spLocks/>
          </p:cNvSpPr>
          <p:nvPr userDrawn="1"/>
        </p:nvSpPr>
        <p:spPr>
          <a:xfrm>
            <a:off x="7759669" y="2653916"/>
            <a:ext cx="1575151" cy="5711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Rue Vallin 2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CH-1201 Geneva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Switzerland</a:t>
            </a: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BF0418D9-17C6-6C48-8223-5A517956EC44}"/>
              </a:ext>
            </a:extLst>
          </p:cNvPr>
          <p:cNvSpPr txBox="1">
            <a:spLocks/>
          </p:cNvSpPr>
          <p:nvPr userDrawn="1"/>
        </p:nvSpPr>
        <p:spPr>
          <a:xfrm>
            <a:off x="9888537" y="2653916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11710 Plaza America Drive Suite 400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Reston, VA 20190</a:t>
            </a:r>
            <a:r>
              <a:rPr lang="de-DE" b="0" i="0" dirty="0">
                <a:latin typeface="Hind Light" panose="02000000000000000000" pitchFamily="2" charset="77"/>
                <a:cs typeface="Hind Light" panose="02000000000000000000" pitchFamily="2" charset="77"/>
              </a:rPr>
              <a:t>, USA</a:t>
            </a:r>
            <a:br>
              <a:rPr lang="de-DE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endParaRPr lang="de-DE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xmlns="" id="{780AA1EA-F647-6F4E-91B2-72811C77E304}"/>
              </a:ext>
            </a:extLst>
          </p:cNvPr>
          <p:cNvSpPr txBox="1">
            <a:spLocks/>
          </p:cNvSpPr>
          <p:nvPr userDrawn="1"/>
        </p:nvSpPr>
        <p:spPr>
          <a:xfrm>
            <a:off x="7759669" y="3522746"/>
            <a:ext cx="1939700" cy="5711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 err="1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Rambla</a:t>
            </a: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 </a:t>
            </a:r>
            <a:r>
              <a:rPr lang="en-US" sz="1000" b="0" i="0" kern="1200" spc="20" dirty="0" err="1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Republica</a:t>
            </a: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 de Mexico 6125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11000 Montevideo,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Uruguay</a:t>
            </a: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4501CE59-20AE-954C-B606-235AF1A8EA7E}"/>
              </a:ext>
            </a:extLst>
          </p:cNvPr>
          <p:cNvSpPr txBox="1">
            <a:spLocks/>
          </p:cNvSpPr>
          <p:nvPr userDrawn="1"/>
        </p:nvSpPr>
        <p:spPr>
          <a:xfrm>
            <a:off x="9888537" y="4432654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3 Temasek Avenue, Level 21</a:t>
            </a:r>
          </a:p>
          <a:p>
            <a:r>
              <a:rPr lang="en-US" sz="1000" b="0" i="0" u="none" strike="noStrike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Centennial Tower</a:t>
            </a:r>
          </a:p>
          <a:p>
            <a:r>
              <a:rPr lang="en-US" sz="1000" b="0" i="0" u="none" strike="noStrike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Singapore 039190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xmlns="" id="{B741BCBA-A368-534D-A0BE-DCE2DC159809}"/>
              </a:ext>
            </a:extLst>
          </p:cNvPr>
          <p:cNvSpPr txBox="1">
            <a:spLocks/>
          </p:cNvSpPr>
          <p:nvPr userDrawn="1"/>
        </p:nvSpPr>
        <p:spPr>
          <a:xfrm>
            <a:off x="7759668" y="4432654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Science Park 400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1098 XH Amsterdam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Netherlands</a:t>
            </a:r>
            <a:r>
              <a:rPr lang="de-DE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de-DE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endParaRPr lang="de-DE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xmlns="" id="{2C8582BB-E7A4-C847-B06F-7196F507671A}"/>
              </a:ext>
            </a:extLst>
          </p:cNvPr>
          <p:cNvSpPr txBox="1">
            <a:spLocks/>
          </p:cNvSpPr>
          <p:nvPr userDrawn="1"/>
        </p:nvSpPr>
        <p:spPr>
          <a:xfrm>
            <a:off x="9888537" y="3522746"/>
            <a:ext cx="1773238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66 Centrepoint Drive</a:t>
            </a:r>
            <a: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  <a:t/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Nepean, Ontario, K2G 6J5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Canada</a:t>
            </a: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6139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3D5433-C30F-7B45-99E2-D91CD7AC9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D81B4F08-7334-2149-9EA5-905CA1743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xmlns="" id="{36ED3E37-FF79-FE49-8427-154242BBCB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‹nº›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0C40D92C-C4F9-6B48-B61B-BA173B78B3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D31ECAC0-0CA5-5C4D-A743-6DA5CC599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37" y="1534883"/>
            <a:ext cx="11109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43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3D5433-C30F-7B45-99E2-D91CD7AC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566739"/>
            <a:ext cx="11109600" cy="5630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D81B4F08-7334-2149-9EA5-905CA1743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xmlns="" id="{36ED3E37-FF79-FE49-8427-154242BBCB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‹nº›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E6995CB-E8F1-9145-91FB-1FC5F2C2496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4132" y="1389380"/>
            <a:ext cx="11115675" cy="445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05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21 Blue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95284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4279119"/>
            <a:ext cx="5715734" cy="4339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GB" sz="2400" b="0" i="0" dirty="0">
                <a:solidFill>
                  <a:srgbClr val="EEF2EC"/>
                </a:solidFill>
                <a:latin typeface="Hind Light" panose="02000000000000000000" pitchFamily="2" charset="77"/>
                <a:ea typeface="+mj-ea"/>
                <a:cs typeface="Hind Light" panose="02000000000000000000" pitchFamily="2" charset="77"/>
              </a:defRPr>
            </a:lvl1pPr>
          </a:lstStyle>
          <a:p>
            <a:pPr lvl="0"/>
            <a:r>
              <a:rPr lang="en-US" dirty="0"/>
              <a:t>Click to edit divider subtitle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2461259"/>
            <a:ext cx="11127883" cy="768224"/>
          </a:xfrm>
        </p:spPr>
        <p:txBody>
          <a:bodyPr lIns="91440" rIns="91440"/>
          <a:lstStyle>
            <a:lvl1pPr algn="l">
              <a:lnSpc>
                <a:spcPct val="104000"/>
              </a:lnSpc>
              <a:defRPr sz="4800">
                <a:solidFill>
                  <a:srgbClr val="EEF2EC"/>
                </a:solidFill>
              </a:defRPr>
            </a:lvl1pPr>
          </a:lstStyle>
          <a:p>
            <a:r>
              <a:rPr lang="en-US" dirty="0"/>
              <a:t>Click here to edit divider text</a:t>
            </a:r>
            <a:endParaRPr lang="en-GB" dirty="0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xmlns="" id="{8285C79F-AC8A-3745-A670-F7B187458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‹nº›</a:t>
            </a:fld>
            <a:endParaRPr lang="uk-UA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21 Orange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4279119"/>
            <a:ext cx="5715734" cy="4339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GB" sz="2400" b="0" i="0" dirty="0">
                <a:solidFill>
                  <a:srgbClr val="EEF2EC"/>
                </a:solidFill>
                <a:latin typeface="Hind Light" panose="02000000000000000000" pitchFamily="2" charset="77"/>
                <a:ea typeface="+mj-ea"/>
                <a:cs typeface="Hind Light" panose="02000000000000000000" pitchFamily="2" charset="77"/>
              </a:defRPr>
            </a:lvl1pPr>
          </a:lstStyle>
          <a:p>
            <a:pPr lvl="0"/>
            <a:r>
              <a:rPr lang="en-US" dirty="0"/>
              <a:t>Click to edit divider subtitle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15BBDA41-205F-2742-B93C-1ED4DCAD55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2461259"/>
            <a:ext cx="11127883" cy="768224"/>
          </a:xfrm>
        </p:spPr>
        <p:txBody>
          <a:bodyPr lIns="91440" rIns="91440"/>
          <a:lstStyle>
            <a:lvl1pPr algn="l">
              <a:lnSpc>
                <a:spcPct val="104000"/>
              </a:lnSpc>
              <a:defRPr sz="4800">
                <a:solidFill>
                  <a:srgbClr val="EEF2EC"/>
                </a:solidFill>
              </a:defRPr>
            </a:lvl1pPr>
          </a:lstStyle>
          <a:p>
            <a:r>
              <a:rPr lang="en-US" dirty="0"/>
              <a:t>Click here to edit divider text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6419B79A-22E1-A140-BB35-748125B7BF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‹nº›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B1B4F776-F712-0F42-9059-6A1A2DD32B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95284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61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21 Teal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4279119"/>
            <a:ext cx="5715734" cy="4339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GB" sz="2400" b="0" i="0" dirty="0">
                <a:solidFill>
                  <a:srgbClr val="EEF2EC"/>
                </a:solidFill>
                <a:latin typeface="Hind Light" panose="02000000000000000000" pitchFamily="2" charset="77"/>
                <a:ea typeface="+mj-ea"/>
                <a:cs typeface="Hind Light" panose="02000000000000000000" pitchFamily="2" charset="77"/>
              </a:defRPr>
            </a:lvl1pPr>
          </a:lstStyle>
          <a:p>
            <a:pPr lvl="0"/>
            <a:r>
              <a:rPr lang="en-US" dirty="0"/>
              <a:t>Click to edit divider subtitle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15BBDA41-205F-2742-B93C-1ED4DCAD55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2461259"/>
            <a:ext cx="11127883" cy="768224"/>
          </a:xfrm>
        </p:spPr>
        <p:txBody>
          <a:bodyPr lIns="91440" rIns="91440"/>
          <a:lstStyle>
            <a:lvl1pPr algn="l">
              <a:lnSpc>
                <a:spcPct val="104000"/>
              </a:lnSpc>
              <a:defRPr sz="4800">
                <a:solidFill>
                  <a:srgbClr val="EEF2EC"/>
                </a:solidFill>
              </a:defRPr>
            </a:lvl1pPr>
          </a:lstStyle>
          <a:p>
            <a:r>
              <a:rPr lang="en-US" dirty="0"/>
              <a:t>Click here to edit divider text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FEB59307-87E7-EE48-AC25-230FBB5A1C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‹nº›</a:t>
            </a:fld>
            <a:endParaRPr lang="uk-UA" altLang="en-US" dirty="0">
              <a:solidFill>
                <a:schemeClr val="bg1"/>
              </a:solidFill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196D39AE-67AE-E14E-81C6-D3D9E0063B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95284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29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21 Large Statement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E0EBDDF-042C-1744-AE46-71F2DF54D8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9593" y="2067951"/>
            <a:ext cx="10205749" cy="2799471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9FE4699-7B30-0F4F-B541-E21F86AAB2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‹nº›</a:t>
            </a:fld>
            <a:endParaRPr lang="uk-UA" altLang="en-US" dirty="0">
              <a:solidFill>
                <a:schemeClr val="bg1"/>
              </a:solidFill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BE591B25-402B-894E-B123-A3EEC262BD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95284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9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21 Large Statement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F464B3E2-8374-A544-A6C1-E318F6E917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‹nº›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F46D6C-541E-9F40-B7AA-4D21FB7F09D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9593" y="2067951"/>
            <a:ext cx="10205749" cy="2799471"/>
          </a:xfrm>
        </p:spPr>
        <p:txBody>
          <a:bodyPr anchor="ctr">
            <a:normAutofit/>
          </a:bodyPr>
          <a:lstStyle>
            <a:lvl1pPr algn="ctr">
              <a:defRPr sz="4800"/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44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004C492-DDD5-E14C-8F97-9F57C2F762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05106" y="0"/>
            <a:ext cx="5886893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124B8441-C70C-8E4C-A92B-CBD41F5AA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xmlns="" id="{B04A428A-CB40-9B4A-BC0D-90E12859CD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‹nº›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2E8AE2-50D4-754F-844E-C2D1E259E67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8640" y="1389380"/>
            <a:ext cx="5564373" cy="4708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CD902B53-9D84-C24C-93E5-6DA34EE3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1" y="566739"/>
            <a:ext cx="5564373" cy="5630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50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0193B3-FE14-004D-BBD6-596D1E04C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B0A3F75E-CC80-5E4D-A9D6-0A40915DAC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xmlns="" id="{C5E4EC4C-7F20-504F-83E3-A7F63CD4B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‹nº›</a:t>
            </a:fld>
            <a:endParaRPr lang="uk-UA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5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94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1337" y="566739"/>
            <a:ext cx="11628483" cy="60369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noProof="0" dirty="0"/>
              <a:t>Click to add a Master title</a:t>
            </a:r>
            <a:endParaRPr lang="en-GB" noProof="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918575" y="6342063"/>
            <a:ext cx="2743200" cy="17303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F4C3A41F-A775-1140-95F7-087AA6C6EBC6}" type="slidenum">
              <a:rPr lang="en-GB" altLang="en-US" noProof="0" smtClean="0"/>
              <a:pPr/>
              <a:t>‹nº›</a:t>
            </a:fld>
            <a:endParaRPr lang="en-GB" alt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8CC12A-6611-6D4D-A5AD-D4A40ADCC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174" y="1388182"/>
            <a:ext cx="11639826" cy="4619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1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3000" kern="1200" spc="2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2pPr>
      <a:lvl3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3pPr>
      <a:lvl4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4pPr>
      <a:lvl5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5pPr>
      <a:lvl6pPr marL="4572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6pPr>
      <a:lvl7pPr marL="9144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7pPr>
      <a:lvl8pPr marL="13716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8pPr>
      <a:lvl9pPr marL="18288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9pPr>
    </p:titleStyle>
    <p:bodyStyle>
      <a:lvl1pPr algn="l" rtl="0" eaLnBrk="1" fontAlgn="base" hangingPunct="1">
        <a:lnSpc>
          <a:spcPct val="106000"/>
        </a:lnSpc>
        <a:spcBef>
          <a:spcPct val="0"/>
        </a:spcBef>
        <a:spcAft>
          <a:spcPts val="0"/>
        </a:spcAft>
        <a:buFont typeface="Arial" charset="0"/>
        <a:defRPr sz="2400" kern="1200" spc="20">
          <a:solidFill>
            <a:schemeClr val="tx1"/>
          </a:solidFill>
          <a:latin typeface="+mn-lt"/>
          <a:ea typeface="Hind Medium" charset="0"/>
          <a:cs typeface="Hind Medium" charset="0"/>
        </a:defRPr>
      </a:lvl1pPr>
      <a:lvl2pPr marL="690563" indent="-227013" algn="l" rtl="0" eaLnBrk="1" fontAlgn="base" hangingPunct="1">
        <a:lnSpc>
          <a:spcPct val="113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tabLst/>
        <a:defRPr sz="2000"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7763" indent="-228600" algn="l" rtl="0" eaLnBrk="1" fontAlgn="base" hangingPunct="1">
        <a:lnSpc>
          <a:spcPct val="113000"/>
        </a:lnSpc>
        <a:spcBef>
          <a:spcPct val="0"/>
        </a:spcBef>
        <a:spcAft>
          <a:spcPts val="0"/>
        </a:spcAft>
        <a:buSzPct val="100000"/>
        <a:buFont typeface="Arial" panose="020B0604020202020204" pitchFamily="34" charset="0"/>
        <a:buChar char="•"/>
        <a:tabLst/>
        <a:defRPr sz="1800"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3375" indent="-227013" algn="l" rtl="0" eaLnBrk="1" fontAlgn="base" hangingPunct="1">
        <a:lnSpc>
          <a:spcPct val="113000"/>
        </a:lnSpc>
        <a:spcBef>
          <a:spcPct val="0"/>
        </a:spcBef>
        <a:spcAft>
          <a:spcPct val="0"/>
        </a:spcAft>
        <a:buSzPct val="100000"/>
        <a:buFont typeface="Arial" panose="020B0604020202020204" pitchFamily="34" charset="0"/>
        <a:buChar char="•"/>
        <a:tabLst/>
        <a:defRPr sz="1600"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60575" indent="-228600" algn="l" rtl="0" eaLnBrk="1" fontAlgn="base" hangingPunct="1">
        <a:lnSpc>
          <a:spcPct val="112000"/>
        </a:lnSpc>
        <a:spcBef>
          <a:spcPct val="0"/>
        </a:spcBef>
        <a:spcAft>
          <a:spcPts val="0"/>
        </a:spcAft>
        <a:buSzPct val="100000"/>
        <a:buFont typeface="Arial" panose="020B0604020202020204" pitchFamily="34" charset="0"/>
        <a:buChar char="•"/>
        <a:tabLst/>
        <a:defRPr sz="1400"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685800" indent="-228600" algn="l" defTabSz="914400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914400" indent="-228600" algn="l" defTabSz="914400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DD8E993-82B2-B54D-853A-065E27AF92A4}"/>
              </a:ext>
            </a:extLst>
          </p:cNvPr>
          <p:cNvSpPr/>
          <p:nvPr/>
        </p:nvSpPr>
        <p:spPr>
          <a:xfrm>
            <a:off x="9913434" y="2972260"/>
            <a:ext cx="1828800" cy="646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="" xmlns:a16="http://schemas.microsoft.com/office/drawing/2014/main" id="{0AEAC043-A77D-1248-8E91-18309D582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816" y="3041127"/>
            <a:ext cx="2914184" cy="77574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978A0BD-ECE4-1245-8F57-85F2A9772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2121264"/>
            <a:ext cx="9144000" cy="587191"/>
          </a:xfrm>
        </p:spPr>
        <p:txBody>
          <a:bodyPr>
            <a:noAutofit/>
          </a:bodyPr>
          <a:lstStyle/>
          <a:p>
            <a:r>
              <a:rPr lang="en-US" sz="4400" dirty="0"/>
              <a:t>Chapter Advisory Council (</a:t>
            </a:r>
            <a:r>
              <a:rPr lang="en-US" sz="4400" dirty="0" err="1"/>
              <a:t>ChAC</a:t>
            </a:r>
            <a:r>
              <a:rPr lang="en-US" sz="4400" dirty="0"/>
              <a:t>)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6DF79657-123D-0440-8287-8EA309163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403541"/>
            <a:ext cx="9144000" cy="58719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Report to the Board of Trustees</a:t>
            </a:r>
          </a:p>
          <a:p>
            <a:r>
              <a:rPr lang="pt-BR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March</a:t>
            </a:r>
            <a:r>
              <a:rPr lang="pt-BR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6, </a:t>
            </a:r>
            <a:r>
              <a:rPr lang="pt-BR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2025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xmlns="" id="{B6FA09DE-F739-C741-9EBF-02D46588FE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1625" y="5216524"/>
            <a:ext cx="5851525" cy="1077912"/>
          </a:xfrm>
        </p:spPr>
        <p:txBody>
          <a:bodyPr/>
          <a:lstStyle/>
          <a:p>
            <a:r>
              <a:rPr lang="en-US" sz="2400" dirty="0" smtClean="0"/>
              <a:t>Flávio R. Wagner</a:t>
            </a:r>
          </a:p>
          <a:p>
            <a:r>
              <a:rPr lang="pt-BR" sz="2400" dirty="0" err="1" smtClean="0"/>
              <a:t>Chair</a:t>
            </a:r>
            <a:r>
              <a:rPr lang="pt-BR" sz="2400" dirty="0" smtClean="0"/>
              <a:t> </a:t>
            </a:r>
            <a:r>
              <a:rPr lang="pt-BR" sz="2400" dirty="0" err="1" smtClean="0"/>
              <a:t>of</a:t>
            </a:r>
            <a:r>
              <a:rPr lang="pt-BR" sz="2400" dirty="0" smtClean="0"/>
              <a:t> </a:t>
            </a:r>
            <a:r>
              <a:rPr lang="pt-BR" sz="2400" dirty="0" err="1" smtClean="0"/>
              <a:t>the</a:t>
            </a:r>
            <a:r>
              <a:rPr lang="pt-BR" sz="2400" dirty="0" smtClean="0"/>
              <a:t> </a:t>
            </a:r>
            <a:r>
              <a:rPr lang="pt-BR" sz="2400" dirty="0" err="1" smtClean="0"/>
              <a:t>ChAC</a:t>
            </a:r>
            <a:r>
              <a:rPr lang="pt-BR" sz="2400" dirty="0" smtClean="0"/>
              <a:t> </a:t>
            </a:r>
            <a:r>
              <a:rPr lang="pt-BR" sz="2400" dirty="0" err="1" smtClean="0"/>
              <a:t>Steering</a:t>
            </a:r>
            <a:r>
              <a:rPr lang="pt-BR" sz="2400" dirty="0" smtClean="0"/>
              <a:t> </a:t>
            </a:r>
            <a:r>
              <a:rPr lang="pt-BR" sz="2400" dirty="0" err="1" smtClean="0"/>
              <a:t>Committee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930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DD8E993-82B2-B54D-853A-065E27AF92A4}"/>
              </a:ext>
            </a:extLst>
          </p:cNvPr>
          <p:cNvSpPr/>
          <p:nvPr/>
        </p:nvSpPr>
        <p:spPr>
          <a:xfrm>
            <a:off x="9913434" y="2972260"/>
            <a:ext cx="1828800" cy="646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="" xmlns:a16="http://schemas.microsoft.com/office/drawing/2014/main" id="{0AEAC043-A77D-1248-8E91-18309D582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816" y="3041127"/>
            <a:ext cx="2914184" cy="775745"/>
          </a:xfrm>
          <a:prstGeom prst="rect">
            <a:avLst/>
          </a:prstGeom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xmlns="" id="{B6FA09DE-F739-C741-9EBF-02D46588FE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1625" y="5216524"/>
            <a:ext cx="5851525" cy="1077912"/>
          </a:xfrm>
        </p:spPr>
        <p:txBody>
          <a:bodyPr/>
          <a:lstStyle/>
          <a:p>
            <a:r>
              <a:rPr lang="en-US" sz="2400" dirty="0" smtClean="0"/>
              <a:t>Flávio R. Wagner</a:t>
            </a:r>
          </a:p>
          <a:p>
            <a:r>
              <a:rPr lang="pt-BR" sz="2400" dirty="0" err="1" smtClean="0"/>
              <a:t>Chair</a:t>
            </a:r>
            <a:r>
              <a:rPr lang="pt-BR" sz="2400" dirty="0" smtClean="0"/>
              <a:t> </a:t>
            </a:r>
            <a:r>
              <a:rPr lang="pt-BR" sz="2400" dirty="0" err="1" smtClean="0"/>
              <a:t>of</a:t>
            </a:r>
            <a:r>
              <a:rPr lang="pt-BR" sz="2400" dirty="0" smtClean="0"/>
              <a:t> </a:t>
            </a:r>
            <a:r>
              <a:rPr lang="pt-BR" sz="2400" dirty="0" err="1" smtClean="0"/>
              <a:t>the</a:t>
            </a:r>
            <a:r>
              <a:rPr lang="pt-BR" sz="2400" dirty="0" smtClean="0"/>
              <a:t> </a:t>
            </a:r>
            <a:r>
              <a:rPr lang="pt-BR" sz="2400" dirty="0" err="1" smtClean="0"/>
              <a:t>ChAC</a:t>
            </a:r>
            <a:r>
              <a:rPr lang="pt-BR" sz="2400" dirty="0" smtClean="0"/>
              <a:t> </a:t>
            </a:r>
            <a:r>
              <a:rPr lang="pt-BR" sz="2400" dirty="0" err="1" smtClean="0"/>
              <a:t>Steering</a:t>
            </a:r>
            <a:r>
              <a:rPr lang="pt-BR" sz="2400" dirty="0" smtClean="0"/>
              <a:t> </a:t>
            </a:r>
            <a:r>
              <a:rPr lang="pt-BR" sz="2400" dirty="0" err="1" smtClean="0"/>
              <a:t>Committee</a:t>
            </a:r>
            <a:endParaRPr lang="en-U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978A0BD-ECE4-1245-8F57-85F2A9772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2708455"/>
            <a:ext cx="9144000" cy="587191"/>
          </a:xfrm>
        </p:spPr>
        <p:txBody>
          <a:bodyPr>
            <a:noAutofit/>
          </a:bodyPr>
          <a:lstStyle/>
          <a:p>
            <a:r>
              <a:rPr lang="en-US" sz="5400" dirty="0" smtClean="0"/>
              <a:t>Thank you!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0006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D163BFD-D58B-A11B-2C3C-F7F976C68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7FCD3207-1839-E2F9-D88C-5BC070AAB13B}"/>
              </a:ext>
            </a:extLst>
          </p:cNvPr>
          <p:cNvSpPr/>
          <p:nvPr/>
        </p:nvSpPr>
        <p:spPr>
          <a:xfrm>
            <a:off x="536672" y="1129781"/>
            <a:ext cx="11109599" cy="5025692"/>
          </a:xfrm>
          <a:prstGeom prst="roundRect">
            <a:avLst>
              <a:gd name="adj" fmla="val 50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4A02DA-8F40-4582-7A8C-77A283B2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06" y="566739"/>
            <a:ext cx="10923631" cy="563042"/>
          </a:xfrm>
        </p:spPr>
        <p:txBody>
          <a:bodyPr/>
          <a:lstStyle/>
          <a:p>
            <a:r>
              <a:rPr lang="en-US" b="1" dirty="0" smtClean="0"/>
              <a:t>2025 </a:t>
            </a:r>
            <a:r>
              <a:rPr lang="en-US" b="1" dirty="0"/>
              <a:t>ChAC Steering Committee </a:t>
            </a:r>
            <a:r>
              <a:rPr lang="en-US" b="1" dirty="0" smtClean="0"/>
              <a:t>Members</a:t>
            </a:r>
            <a:endParaRPr lang="en-US" b="1" dirty="0"/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xmlns="" id="{2E5E5DF4-31BC-E09A-9CE7-A906344AB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583076"/>
              </p:ext>
            </p:extLst>
          </p:nvPr>
        </p:nvGraphicFramePr>
        <p:xfrm>
          <a:off x="727307" y="1332982"/>
          <a:ext cx="10769601" cy="4644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9867">
                  <a:extLst>
                    <a:ext uri="{9D8B030D-6E8A-4147-A177-3AD203B41FA5}">
                      <a16:colId xmlns:a16="http://schemas.microsoft.com/office/drawing/2014/main" xmlns="" val="2914805114"/>
                    </a:ext>
                  </a:extLst>
                </a:gridCol>
                <a:gridCol w="3589867">
                  <a:extLst>
                    <a:ext uri="{9D8B030D-6E8A-4147-A177-3AD203B41FA5}">
                      <a16:colId xmlns:a16="http://schemas.microsoft.com/office/drawing/2014/main" xmlns="" val="4166891834"/>
                    </a:ext>
                  </a:extLst>
                </a:gridCol>
                <a:gridCol w="3589867">
                  <a:extLst>
                    <a:ext uri="{9D8B030D-6E8A-4147-A177-3AD203B41FA5}">
                      <a16:colId xmlns:a16="http://schemas.microsoft.com/office/drawing/2014/main" xmlns="" val="466986260"/>
                    </a:ext>
                  </a:extLst>
                </a:gridCol>
              </a:tblGrid>
              <a:tr h="1548024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Anna </a:t>
                      </a:r>
                      <a:r>
                        <a:rPr lang="en-US" sz="1600" b="1" i="0" u="none" strike="noStrike" kern="1200" dirty="0" err="1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Amoomo</a:t>
                      </a:r>
                      <a:r>
                        <a:rPr lang="en-US" sz="1600" b="1" i="0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r>
                        <a:rPr lang="en-US" sz="1600" b="1" i="0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David</a:t>
                      </a:r>
                      <a: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(Namibia Chapter</a:t>
                      </a:r>
                      <a:r>
                        <a:rPr lang="en-US" sz="1600" b="0" i="0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pt-BR" sz="1600" b="0" i="0" u="none" strike="noStrike" kern="1200" dirty="0" smtClean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t-BR" sz="1600" b="1" i="0" u="none" strike="noStrike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Secretary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Nicolas CHAGNY</a:t>
                      </a:r>
                      <a: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(France Chapter)</a:t>
                      </a:r>
                    </a:p>
                    <a:p>
                      <a:endParaRPr lang="en-GB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Clara Patricia Muñoz</a:t>
                      </a:r>
                      <a: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(Colombia Chapter)</a:t>
                      </a:r>
                    </a:p>
                    <a:p>
                      <a:endParaRPr lang="en-GB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0108418"/>
                  </a:ext>
                </a:extLst>
              </a:tr>
              <a:tr h="1548024"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Flávio Wagner</a:t>
                      </a:r>
                      <a: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(Brazil Chapter</a:t>
                      </a:r>
                      <a:r>
                        <a:rPr lang="en-US" sz="1600" b="0" i="0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algn="r"/>
                      <a:endParaRPr lang="pt-BR" sz="1600" b="0" i="0" u="none" strike="noStrike" kern="1200" dirty="0" smtClean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/>
                      <a:r>
                        <a:rPr lang="pt-BR" sz="1600" b="1" i="0" u="none" strike="noStrike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Chair</a:t>
                      </a:r>
                      <a:endParaRPr lang="en-US" sz="1600" b="1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Joel Templeman</a:t>
                      </a:r>
                      <a: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(Canada Manitoba </a:t>
                      </a:r>
                    </a:p>
                    <a:p>
                      <a:pPr algn="r"/>
                      <a: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Chapter)</a:t>
                      </a:r>
                    </a:p>
                    <a:p>
                      <a:endParaRPr lang="en-GB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Winthrop Yu</a:t>
                      </a:r>
                      <a: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(Philippines Chapter)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2185498"/>
                  </a:ext>
                </a:extLst>
              </a:tr>
              <a:tr h="1548024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Heba Sayed</a:t>
                      </a:r>
                      <a: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(Egypt Chapter</a:t>
                      </a:r>
                      <a:r>
                        <a:rPr lang="en-US" sz="1600" b="0" i="0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pt-BR" sz="1600" b="0" i="0" u="none" strike="noStrike" kern="1200" dirty="0" smtClean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t-BR" sz="1600" b="1" i="0" u="none" strike="noStrike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Vice-Chair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Patricia Peña</a:t>
                      </a:r>
                      <a:br>
                        <a:rPr lang="en-US" sz="1600" b="1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(Chile Chapter)</a:t>
                      </a:r>
                    </a:p>
                    <a:p>
                      <a:endParaRPr lang="en-GB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Katarina </a:t>
                      </a:r>
                      <a:r>
                        <a:rPr lang="en-US" sz="1600" b="1" i="0" u="none" strike="noStrike" kern="120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Gevorgyan</a:t>
                      </a:r>
                      <a:r>
                        <a:rPr lang="en-US" sz="1600" b="1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600" b="1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(Armenia Chapter)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450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F09203-3380-1A83-926A-BF14D769DA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60" t="25901" r="10075" b="33106"/>
          <a:stretch/>
        </p:blipFill>
        <p:spPr>
          <a:xfrm>
            <a:off x="2688599" y="1328479"/>
            <a:ext cx="1610695" cy="1517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A77BD0-C151-441F-7759-E8964E910A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6" r="-626" b="32890"/>
          <a:stretch/>
        </p:blipFill>
        <p:spPr>
          <a:xfrm>
            <a:off x="6360163" y="1328480"/>
            <a:ext cx="1508163" cy="1517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8B3888-5DAA-9FBE-7CB3-FD79331A4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38979" y="1328479"/>
            <a:ext cx="1435821" cy="1517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01F77E3-6437-8E09-D717-18073AB2A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181" y="2883509"/>
            <a:ext cx="1528224" cy="1528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43D48A6-2B01-3A36-8F93-0AA97D773B9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34016" y="2899149"/>
            <a:ext cx="1507265" cy="15072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C309856-F0AF-FA69-73D3-7EEA3A2ABDB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23248" y="2927431"/>
            <a:ext cx="1473152" cy="14277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AA28001-B6AE-E28C-99FE-4F75D124D6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9787" y="4440497"/>
            <a:ext cx="1234784" cy="15311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83B6156-D3A9-9539-FED6-D59E0E4EB7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636875" y="4450727"/>
            <a:ext cx="1662420" cy="1501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F6AA46-9455-026C-14D8-7C16707926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2303" t="-637" r="21448" b="637"/>
          <a:stretch/>
        </p:blipFill>
        <p:spPr>
          <a:xfrm>
            <a:off x="6340905" y="4454770"/>
            <a:ext cx="1507266" cy="1507264"/>
          </a:xfrm>
          <a:prstGeom prst="rect">
            <a:avLst/>
          </a:prstGeom>
        </p:spPr>
      </p:pic>
      <p:sp>
        <p:nvSpPr>
          <p:cNvPr id="14" name="Espaço Reservado para Número de Slide 2"/>
          <p:cNvSpPr>
            <a:spLocks noGrp="1"/>
          </p:cNvSpPr>
          <p:nvPr>
            <p:ph type="sldNum" sz="quarter" idx="11"/>
          </p:nvPr>
        </p:nvSpPr>
        <p:spPr>
          <a:xfrm>
            <a:off x="8856920" y="6303738"/>
            <a:ext cx="2743200" cy="365125"/>
          </a:xfrm>
        </p:spPr>
        <p:txBody>
          <a:bodyPr/>
          <a:lstStyle/>
          <a:p>
            <a:fld id="{DBE5F007-28FD-B845-A833-24BC97E499D9}" type="slidenum">
              <a:rPr lang="uk-UA" altLang="en-US" smtClean="0"/>
              <a:pPr/>
              <a:t>2</a:t>
            </a:fld>
            <a:endParaRPr lang="uk-UA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62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err="1"/>
              <a:t>ChAC</a:t>
            </a:r>
            <a:r>
              <a:rPr lang="pt-BR" b="1" dirty="0"/>
              <a:t> </a:t>
            </a:r>
            <a:r>
              <a:rPr lang="pt-BR" b="1" dirty="0" err="1"/>
              <a:t>Action</a:t>
            </a:r>
            <a:r>
              <a:rPr lang="pt-BR" b="1" dirty="0"/>
              <a:t> </a:t>
            </a:r>
            <a:r>
              <a:rPr lang="pt-BR" b="1" dirty="0" err="1"/>
              <a:t>Plan</a:t>
            </a:r>
            <a:r>
              <a:rPr lang="pt-BR" b="1" dirty="0"/>
              <a:t> </a:t>
            </a:r>
            <a:r>
              <a:rPr lang="pt-BR" b="1" dirty="0" err="1"/>
              <a:t>and</a:t>
            </a:r>
            <a:r>
              <a:rPr lang="pt-BR" b="1" dirty="0"/>
              <a:t> </a:t>
            </a:r>
            <a:r>
              <a:rPr lang="pt-BR" b="1" dirty="0" err="1"/>
              <a:t>Priorities</a:t>
            </a:r>
            <a:endParaRPr lang="en-US" b="1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3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1. Help </a:t>
            </a:r>
            <a:r>
              <a:rPr lang="pt-BR" b="1" dirty="0" err="1" smtClean="0"/>
              <a:t>create</a:t>
            </a:r>
            <a:r>
              <a:rPr lang="pt-BR" b="1" dirty="0" smtClean="0"/>
              <a:t> more </a:t>
            </a:r>
            <a:r>
              <a:rPr lang="pt-BR" b="1" dirty="0" err="1" smtClean="0"/>
              <a:t>meaningful</a:t>
            </a:r>
            <a:r>
              <a:rPr lang="pt-BR" b="1" dirty="0" smtClean="0"/>
              <a:t> </a:t>
            </a:r>
            <a:r>
              <a:rPr lang="pt-BR" b="1" dirty="0" err="1" smtClean="0"/>
              <a:t>opportunities</a:t>
            </a:r>
            <a:r>
              <a:rPr lang="pt-BR" b="1" dirty="0"/>
              <a:t> </a:t>
            </a:r>
            <a:r>
              <a:rPr lang="pt-BR" b="1" dirty="0" smtClean="0"/>
              <a:t>for </a:t>
            </a:r>
            <a:r>
              <a:rPr lang="pt-BR" b="1" dirty="0" err="1" smtClean="0"/>
              <a:t>engagement</a:t>
            </a:r>
            <a:r>
              <a:rPr lang="pt-BR" b="1" dirty="0" smtClean="0"/>
              <a:t> </a:t>
            </a:r>
            <a:r>
              <a:rPr lang="pt-BR" b="1" dirty="0" err="1" smtClean="0"/>
              <a:t>of</a:t>
            </a:r>
            <a:r>
              <a:rPr lang="pt-BR" b="1" dirty="0" smtClean="0"/>
              <a:t> </a:t>
            </a:r>
            <a:r>
              <a:rPr lang="pt-BR" b="1" dirty="0" err="1" smtClean="0"/>
              <a:t>chapters</a:t>
            </a:r>
            <a:r>
              <a:rPr lang="pt-BR" b="1" dirty="0" smtClean="0"/>
              <a:t> </a:t>
            </a:r>
            <a:r>
              <a:rPr lang="pt-BR" b="1" dirty="0" err="1" smtClean="0"/>
              <a:t>and</a:t>
            </a:r>
            <a:r>
              <a:rPr lang="pt-BR" b="1" dirty="0" smtClean="0"/>
              <a:t> </a:t>
            </a:r>
            <a:r>
              <a:rPr lang="pt-BR" b="1" dirty="0" err="1" smtClean="0"/>
              <a:t>members</a:t>
            </a:r>
            <a:endParaRPr lang="pt-BR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Regional </a:t>
            </a:r>
            <a:r>
              <a:rPr lang="pt-BR" sz="2000" dirty="0" err="1" smtClean="0"/>
              <a:t>calls</a:t>
            </a:r>
            <a:r>
              <a:rPr lang="pt-BR" sz="2000" dirty="0" smtClean="0"/>
              <a:t>, </a:t>
            </a:r>
            <a:r>
              <a:rPr lang="pt-BR" sz="2000" dirty="0" err="1" smtClean="0"/>
              <a:t>community</a:t>
            </a:r>
            <a:r>
              <a:rPr lang="pt-BR" sz="2000" dirty="0" smtClean="0"/>
              <a:t> </a:t>
            </a:r>
            <a:r>
              <a:rPr lang="pt-BR" sz="2000" dirty="0" err="1" smtClean="0"/>
              <a:t>days</a:t>
            </a:r>
            <a:r>
              <a:rPr lang="pt-BR" sz="2000" dirty="0" smtClean="0"/>
              <a:t>, </a:t>
            </a:r>
            <a:r>
              <a:rPr lang="pt-BR" sz="2000" dirty="0" err="1" smtClean="0"/>
              <a:t>in-person</a:t>
            </a:r>
            <a:r>
              <a:rPr lang="pt-BR" sz="2000" dirty="0" smtClean="0"/>
              <a:t> workshops, ISOC@... </a:t>
            </a:r>
            <a:r>
              <a:rPr lang="pt-BR" sz="2000" dirty="0" err="1"/>
              <a:t>e</a:t>
            </a:r>
            <a:r>
              <a:rPr lang="pt-BR" sz="2000" dirty="0" err="1" smtClean="0"/>
              <a:t>vents</a:t>
            </a:r>
            <a:r>
              <a:rPr lang="pt-BR" sz="2000" dirty="0" smtClean="0"/>
              <a:t>, 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Project </a:t>
            </a:r>
            <a:r>
              <a:rPr lang="pt-BR" sz="2000" dirty="0" err="1" smtClean="0"/>
              <a:t>related</a:t>
            </a:r>
            <a:r>
              <a:rPr lang="pt-BR" sz="2000" dirty="0" smtClean="0"/>
              <a:t> </a:t>
            </a:r>
            <a:r>
              <a:rPr lang="pt-BR" sz="2000" dirty="0" err="1" smtClean="0"/>
              <a:t>engagement</a:t>
            </a:r>
            <a:r>
              <a:rPr lang="pt-BR" sz="2000" dirty="0" smtClean="0"/>
              <a:t>, </a:t>
            </a:r>
            <a:r>
              <a:rPr lang="pt-BR" sz="2000" dirty="0" err="1" smtClean="0"/>
              <a:t>depending</a:t>
            </a:r>
            <a:r>
              <a:rPr lang="pt-BR" sz="2000" dirty="0" smtClean="0"/>
              <a:t> </a:t>
            </a:r>
            <a:r>
              <a:rPr lang="pt-BR" sz="2000" dirty="0" err="1" smtClean="0"/>
              <a:t>on</a:t>
            </a:r>
            <a:r>
              <a:rPr lang="pt-BR" sz="2000" dirty="0" smtClean="0"/>
              <a:t> </a:t>
            </a:r>
            <a:r>
              <a:rPr lang="pt-BR" sz="2000" dirty="0" err="1" smtClean="0"/>
              <a:t>topics</a:t>
            </a:r>
            <a:endParaRPr lang="pt-BR" sz="2000" dirty="0" smtClean="0"/>
          </a:p>
          <a:p>
            <a:endParaRPr lang="pt-BR" dirty="0" smtClean="0"/>
          </a:p>
          <a:p>
            <a:r>
              <a:rPr lang="pt-BR" b="1" dirty="0" smtClean="0"/>
              <a:t>2. </a:t>
            </a:r>
            <a:r>
              <a:rPr lang="pt-BR" b="1" dirty="0" err="1" smtClean="0"/>
              <a:t>Enhance</a:t>
            </a:r>
            <a:r>
              <a:rPr lang="pt-BR" b="1" dirty="0" smtClean="0"/>
              <a:t> communication </a:t>
            </a:r>
            <a:r>
              <a:rPr lang="pt-BR" b="1" dirty="0" err="1" smtClean="0"/>
              <a:t>and</a:t>
            </a:r>
            <a:r>
              <a:rPr lang="pt-BR" b="1" dirty="0" smtClean="0"/>
              <a:t> </a:t>
            </a:r>
            <a:r>
              <a:rPr lang="pt-BR" b="1" dirty="0" err="1" smtClean="0"/>
              <a:t>cooperation</a:t>
            </a:r>
            <a:r>
              <a:rPr lang="pt-BR" b="1" dirty="0" smtClean="0"/>
              <a:t> </a:t>
            </a:r>
            <a:r>
              <a:rPr lang="pt-BR" b="1" dirty="0" err="1" smtClean="0"/>
              <a:t>with</a:t>
            </a:r>
            <a:r>
              <a:rPr lang="pt-BR" b="1" dirty="0" smtClean="0"/>
              <a:t> ISOC </a:t>
            </a:r>
            <a:r>
              <a:rPr lang="pt-BR" b="1" dirty="0" err="1" smtClean="0"/>
              <a:t>and</a:t>
            </a:r>
            <a:r>
              <a:rPr lang="pt-BR" b="1" dirty="0" smtClean="0"/>
              <a:t> ISOC Foundation staff </a:t>
            </a:r>
            <a:r>
              <a:rPr lang="pt-BR" b="1" dirty="0" err="1" smtClean="0"/>
              <a:t>and</a:t>
            </a:r>
            <a:r>
              <a:rPr lang="pt-BR" b="1" dirty="0" smtClean="0"/>
              <a:t> </a:t>
            </a:r>
            <a:r>
              <a:rPr lang="pt-BR" b="1" dirty="0" err="1" smtClean="0"/>
              <a:t>with</a:t>
            </a:r>
            <a:r>
              <a:rPr lang="pt-BR" b="1" dirty="0" smtClean="0"/>
              <a:t> </a:t>
            </a:r>
            <a:r>
              <a:rPr lang="pt-BR" b="1" dirty="0" err="1" smtClean="0"/>
              <a:t>the</a:t>
            </a:r>
            <a:r>
              <a:rPr lang="pt-BR" b="1" dirty="0" smtClean="0"/>
              <a:t> </a:t>
            </a:r>
            <a:r>
              <a:rPr lang="pt-BR" b="1" dirty="0" err="1" smtClean="0"/>
              <a:t>BoT</a:t>
            </a:r>
            <a:endParaRPr lang="pt-BR" b="1" dirty="0" smtClean="0"/>
          </a:p>
          <a:p>
            <a:endParaRPr lang="pt-B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Regular </a:t>
            </a:r>
            <a:r>
              <a:rPr lang="pt-BR" sz="2000" dirty="0" err="1" smtClean="0"/>
              <a:t>participation</a:t>
            </a:r>
            <a:r>
              <a:rPr lang="pt-BR" sz="2000" dirty="0" smtClean="0"/>
              <a:t> in </a:t>
            </a:r>
            <a:r>
              <a:rPr lang="pt-BR" sz="2000" dirty="0" err="1" smtClean="0"/>
              <a:t>ChAC</a:t>
            </a:r>
            <a:r>
              <a:rPr lang="pt-BR" sz="2000" dirty="0" smtClean="0"/>
              <a:t> </a:t>
            </a:r>
            <a:r>
              <a:rPr lang="pt-BR" sz="2000" dirty="0" err="1" smtClean="0"/>
              <a:t>and</a:t>
            </a:r>
            <a:r>
              <a:rPr lang="pt-BR" sz="2000" dirty="0" smtClean="0"/>
              <a:t> </a:t>
            </a:r>
            <a:r>
              <a:rPr lang="pt-BR" sz="2000" dirty="0" err="1" smtClean="0"/>
              <a:t>ChAC</a:t>
            </a:r>
            <a:r>
              <a:rPr lang="pt-BR" sz="2000" dirty="0" smtClean="0"/>
              <a:t> </a:t>
            </a:r>
            <a:r>
              <a:rPr lang="pt-BR" sz="2000" dirty="0" err="1" smtClean="0"/>
              <a:t>Steering</a:t>
            </a:r>
            <a:r>
              <a:rPr lang="pt-BR" sz="2000" dirty="0" smtClean="0"/>
              <a:t> </a:t>
            </a:r>
            <a:r>
              <a:rPr lang="pt-BR" sz="2000" dirty="0" err="1" smtClean="0"/>
              <a:t>Committee</a:t>
            </a:r>
            <a:r>
              <a:rPr lang="pt-BR" sz="2000" dirty="0" smtClean="0"/>
              <a:t> </a:t>
            </a:r>
            <a:r>
              <a:rPr lang="pt-BR" sz="2000" dirty="0" err="1" smtClean="0"/>
              <a:t>calls</a:t>
            </a:r>
            <a:endParaRPr lang="pt-B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err="1" smtClean="0"/>
              <a:t>ChAC</a:t>
            </a:r>
            <a:r>
              <a:rPr lang="pt-BR" sz="2000" dirty="0" smtClean="0"/>
              <a:t> </a:t>
            </a:r>
            <a:r>
              <a:rPr lang="pt-BR" sz="2000" dirty="0" err="1" smtClean="0"/>
              <a:t>shall</a:t>
            </a:r>
            <a:r>
              <a:rPr lang="pt-BR" sz="2000" dirty="0" smtClean="0"/>
              <a:t> invite </a:t>
            </a:r>
            <a:r>
              <a:rPr lang="pt-BR" sz="2000" dirty="0" err="1" smtClean="0"/>
              <a:t>BoT</a:t>
            </a:r>
            <a:r>
              <a:rPr lang="pt-BR" sz="2000" dirty="0" smtClean="0"/>
              <a:t> </a:t>
            </a:r>
            <a:r>
              <a:rPr lang="pt-BR" sz="2000" dirty="0" err="1" smtClean="0"/>
              <a:t>members</a:t>
            </a:r>
            <a:r>
              <a:rPr lang="pt-BR" sz="2000" dirty="0" smtClean="0"/>
              <a:t> for informal </a:t>
            </a:r>
            <a:r>
              <a:rPr lang="pt-BR" sz="2000" dirty="0" err="1" smtClean="0"/>
              <a:t>discussions</a:t>
            </a:r>
            <a:r>
              <a:rPr lang="pt-BR" sz="2000" dirty="0" smtClean="0"/>
              <a:t> </a:t>
            </a:r>
            <a:r>
              <a:rPr lang="pt-BR" sz="2000" dirty="0" err="1" smtClean="0"/>
              <a:t>on</a:t>
            </a:r>
            <a:r>
              <a:rPr lang="pt-BR" sz="2000" dirty="0" smtClean="0"/>
              <a:t> </a:t>
            </a:r>
            <a:r>
              <a:rPr lang="pt-BR" sz="2000" dirty="0" err="1" smtClean="0"/>
              <a:t>issues</a:t>
            </a:r>
            <a:r>
              <a:rPr lang="pt-BR" sz="2000" dirty="0" smtClean="0"/>
              <a:t> </a:t>
            </a:r>
            <a:r>
              <a:rPr lang="pt-BR" sz="2000" dirty="0" err="1" smtClean="0"/>
              <a:t>of</a:t>
            </a:r>
            <a:r>
              <a:rPr lang="pt-BR" sz="2000" dirty="0" smtClean="0"/>
              <a:t> mutual </a:t>
            </a:r>
            <a:r>
              <a:rPr lang="pt-BR" sz="2000" dirty="0" err="1" smtClean="0"/>
              <a:t>interest</a:t>
            </a:r>
            <a:endParaRPr 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1255259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err="1"/>
              <a:t>ChAC</a:t>
            </a:r>
            <a:r>
              <a:rPr lang="pt-BR" b="1" dirty="0"/>
              <a:t> </a:t>
            </a:r>
            <a:r>
              <a:rPr lang="pt-BR" b="1" dirty="0" err="1"/>
              <a:t>Action</a:t>
            </a:r>
            <a:r>
              <a:rPr lang="pt-BR" b="1" dirty="0"/>
              <a:t> </a:t>
            </a:r>
            <a:r>
              <a:rPr lang="pt-BR" b="1" dirty="0" err="1"/>
              <a:t>Plan</a:t>
            </a:r>
            <a:r>
              <a:rPr lang="pt-BR" b="1" dirty="0"/>
              <a:t> </a:t>
            </a:r>
            <a:r>
              <a:rPr lang="pt-BR" b="1" dirty="0" err="1"/>
              <a:t>and</a:t>
            </a:r>
            <a:r>
              <a:rPr lang="pt-BR" b="1" dirty="0"/>
              <a:t> </a:t>
            </a:r>
            <a:r>
              <a:rPr lang="pt-BR" b="1" dirty="0" err="1"/>
              <a:t>Priorities</a:t>
            </a:r>
            <a:endParaRPr lang="en-US" b="1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4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As a </a:t>
            </a:r>
            <a:r>
              <a:rPr lang="pt-BR" dirty="0" err="1" smtClean="0"/>
              <a:t>consequence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1) </a:t>
            </a:r>
            <a:r>
              <a:rPr lang="pt-BR" dirty="0" err="1" smtClean="0"/>
              <a:t>and</a:t>
            </a:r>
            <a:r>
              <a:rPr lang="pt-BR" dirty="0" smtClean="0"/>
              <a:t> 2):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Chapters shall improve their influence and help drive Internet governance policies both locally and </a:t>
            </a:r>
            <a:r>
              <a:rPr lang="en-US" dirty="0" smtClean="0"/>
              <a:t>globally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ISOC </a:t>
            </a:r>
            <a:r>
              <a:rPr lang="en-US" dirty="0"/>
              <a:t>strategies, priorities and programs will have been concretely influenced by contributions coming from the chapters and </a:t>
            </a:r>
            <a:r>
              <a:rPr lang="en-US" dirty="0" smtClean="0"/>
              <a:t>channeled </a:t>
            </a:r>
            <a:r>
              <a:rPr lang="en-US" dirty="0"/>
              <a:t>through the </a:t>
            </a:r>
            <a:r>
              <a:rPr lang="en-US" dirty="0" err="1" smtClean="0"/>
              <a:t>ChAC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145767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err="1"/>
              <a:t>ChAC</a:t>
            </a:r>
            <a:r>
              <a:rPr lang="pt-BR" b="1" dirty="0"/>
              <a:t> </a:t>
            </a:r>
            <a:r>
              <a:rPr lang="pt-BR" b="1" dirty="0" err="1"/>
              <a:t>Action</a:t>
            </a:r>
            <a:r>
              <a:rPr lang="pt-BR" b="1" dirty="0"/>
              <a:t> </a:t>
            </a:r>
            <a:r>
              <a:rPr lang="pt-BR" b="1" dirty="0" err="1"/>
              <a:t>Plan</a:t>
            </a:r>
            <a:r>
              <a:rPr lang="pt-BR" b="1" dirty="0"/>
              <a:t> </a:t>
            </a:r>
            <a:r>
              <a:rPr lang="pt-BR" b="1" dirty="0" err="1"/>
              <a:t>and</a:t>
            </a:r>
            <a:r>
              <a:rPr lang="pt-BR" b="1" dirty="0"/>
              <a:t> </a:t>
            </a:r>
            <a:r>
              <a:rPr lang="pt-BR" b="1" dirty="0" err="1"/>
              <a:t>Priorities</a:t>
            </a:r>
            <a:endParaRPr lang="en-US" b="1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5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b="1" dirty="0"/>
              <a:t>3</a:t>
            </a:r>
            <a:r>
              <a:rPr lang="pt-BR" b="1" dirty="0" smtClean="0"/>
              <a:t>. </a:t>
            </a:r>
            <a:r>
              <a:rPr lang="pt-BR" b="1" dirty="0" err="1" smtClean="0"/>
              <a:t>Revision</a:t>
            </a:r>
            <a:r>
              <a:rPr lang="pt-BR" b="1" dirty="0" smtClean="0"/>
              <a:t> </a:t>
            </a:r>
            <a:r>
              <a:rPr lang="pt-BR" b="1" dirty="0" err="1" smtClean="0"/>
              <a:t>of</a:t>
            </a:r>
            <a:r>
              <a:rPr lang="pt-BR" b="1" dirty="0" smtClean="0"/>
              <a:t> </a:t>
            </a:r>
            <a:r>
              <a:rPr lang="pt-BR" b="1" dirty="0" err="1" smtClean="0"/>
              <a:t>the</a:t>
            </a:r>
            <a:r>
              <a:rPr lang="pt-BR" b="1" dirty="0" smtClean="0"/>
              <a:t> </a:t>
            </a:r>
            <a:r>
              <a:rPr lang="pt-BR" b="1" dirty="0" err="1" smtClean="0"/>
              <a:t>ChAC</a:t>
            </a:r>
            <a:r>
              <a:rPr lang="pt-BR" b="1" dirty="0" smtClean="0"/>
              <a:t> </a:t>
            </a:r>
            <a:r>
              <a:rPr lang="pt-BR" b="1" dirty="0" err="1" smtClean="0"/>
              <a:t>rules</a:t>
            </a:r>
            <a:r>
              <a:rPr lang="pt-BR" b="1" dirty="0" smtClean="0"/>
              <a:t> </a:t>
            </a:r>
            <a:r>
              <a:rPr lang="pt-BR" b="1" dirty="0" err="1" smtClean="0"/>
              <a:t>and</a:t>
            </a:r>
            <a:r>
              <a:rPr lang="pt-BR" b="1" dirty="0" smtClean="0"/>
              <a:t> procedures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r>
              <a:rPr lang="pt-BR" b="1" dirty="0" smtClean="0"/>
              <a:t>4. </a:t>
            </a:r>
            <a:r>
              <a:rPr lang="pt-BR" b="1" dirty="0" err="1" smtClean="0"/>
              <a:t>Support</a:t>
            </a:r>
            <a:r>
              <a:rPr lang="pt-BR" b="1" dirty="0" smtClean="0"/>
              <a:t> </a:t>
            </a:r>
            <a:r>
              <a:rPr lang="pt-BR" b="1" dirty="0" err="1" smtClean="0"/>
              <a:t>ISOC’s</a:t>
            </a:r>
            <a:r>
              <a:rPr lang="pt-BR" b="1" dirty="0" smtClean="0"/>
              <a:t> new </a:t>
            </a:r>
            <a:r>
              <a:rPr lang="pt-BR" b="1" dirty="0" err="1" smtClean="0"/>
              <a:t>initiative</a:t>
            </a:r>
            <a:r>
              <a:rPr lang="pt-BR" b="1" dirty="0" smtClean="0"/>
              <a:t> </a:t>
            </a:r>
            <a:r>
              <a:rPr lang="pt-BR" b="1" dirty="0" err="1" smtClean="0"/>
              <a:t>on</a:t>
            </a:r>
            <a:r>
              <a:rPr lang="pt-BR" b="1" dirty="0" smtClean="0"/>
              <a:t> </a:t>
            </a:r>
            <a:r>
              <a:rPr lang="pt-BR" b="1" dirty="0" err="1" smtClean="0"/>
              <a:t>chapters</a:t>
            </a:r>
            <a:r>
              <a:rPr lang="pt-BR" b="1" dirty="0" smtClean="0"/>
              <a:t>’ </a:t>
            </a:r>
            <a:r>
              <a:rPr lang="pt-BR" b="1" dirty="0" err="1" smtClean="0"/>
              <a:t>archives</a:t>
            </a:r>
            <a:endParaRPr lang="pt-BR" b="1" dirty="0" smtClean="0"/>
          </a:p>
          <a:p>
            <a:endParaRPr lang="pt-BR" dirty="0"/>
          </a:p>
          <a:p>
            <a:r>
              <a:rPr lang="pt-BR" b="1" dirty="0" smtClean="0"/>
              <a:t>5. Remove </a:t>
            </a:r>
            <a:r>
              <a:rPr lang="pt-BR" b="1" dirty="0" err="1" smtClean="0"/>
              <a:t>barriers</a:t>
            </a:r>
            <a:r>
              <a:rPr lang="pt-BR" b="1" dirty="0" smtClean="0"/>
              <a:t> for new </a:t>
            </a:r>
            <a:r>
              <a:rPr lang="pt-BR" b="1" dirty="0" err="1" smtClean="0"/>
              <a:t>chapters</a:t>
            </a:r>
            <a:endParaRPr lang="pt-BR" b="1" dirty="0" smtClean="0"/>
          </a:p>
          <a:p>
            <a:endParaRPr lang="pt-BR" dirty="0"/>
          </a:p>
          <a:p>
            <a:r>
              <a:rPr lang="pt-BR" b="1" dirty="0" smtClean="0"/>
              <a:t>6. </a:t>
            </a:r>
            <a:r>
              <a:rPr lang="pt-BR" b="1" dirty="0" err="1" smtClean="0"/>
              <a:t>Issues</a:t>
            </a:r>
            <a:r>
              <a:rPr lang="pt-BR" b="1" dirty="0" smtClean="0"/>
              <a:t> </a:t>
            </a:r>
            <a:r>
              <a:rPr lang="pt-BR" b="1" dirty="0" err="1" smtClean="0"/>
              <a:t>regarding</a:t>
            </a:r>
            <a:r>
              <a:rPr lang="pt-BR" b="1" dirty="0" smtClean="0"/>
              <a:t> </a:t>
            </a:r>
            <a:r>
              <a:rPr lang="pt-BR" b="1" dirty="0" err="1" smtClean="0"/>
              <a:t>transparency</a:t>
            </a:r>
            <a:endParaRPr lang="pt-BR" b="1" dirty="0" smtClean="0"/>
          </a:p>
          <a:p>
            <a:endParaRPr lang="pt-B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err="1" smtClean="0"/>
              <a:t>ChAC</a:t>
            </a:r>
            <a:r>
              <a:rPr lang="pt-BR" sz="2000" dirty="0" smtClean="0"/>
              <a:t> </a:t>
            </a:r>
            <a:r>
              <a:rPr lang="pt-BR" sz="2000" dirty="0" err="1" smtClean="0"/>
              <a:t>webpage</a:t>
            </a:r>
            <a:r>
              <a:rPr lang="pt-BR" sz="2000" dirty="0" smtClean="0"/>
              <a:t> </a:t>
            </a:r>
            <a:r>
              <a:rPr lang="en-US" sz="2000" dirty="0"/>
              <a:t>permanently updated, with easy to find links to all relevant </a:t>
            </a:r>
            <a:r>
              <a:rPr lang="en-US" sz="2000" dirty="0" smtClean="0"/>
              <a:t>documents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err="1" smtClean="0"/>
              <a:t>ChAC</a:t>
            </a:r>
            <a:r>
              <a:rPr lang="pt-BR" sz="2000" dirty="0" smtClean="0"/>
              <a:t> </a:t>
            </a:r>
            <a:r>
              <a:rPr lang="pt-BR" sz="2000" dirty="0" err="1" smtClean="0"/>
              <a:t>main</a:t>
            </a:r>
            <a:r>
              <a:rPr lang="pt-BR" sz="2000" dirty="0" smtClean="0"/>
              <a:t> </a:t>
            </a:r>
            <a:r>
              <a:rPr lang="pt-BR" sz="2000" dirty="0" err="1" smtClean="0"/>
              <a:t>Action</a:t>
            </a:r>
            <a:r>
              <a:rPr lang="pt-BR" sz="2000" dirty="0" smtClean="0"/>
              <a:t> </a:t>
            </a:r>
            <a:r>
              <a:rPr lang="pt-BR" sz="2000" dirty="0" err="1" smtClean="0"/>
              <a:t>Items</a:t>
            </a:r>
            <a:r>
              <a:rPr lang="pt-BR" sz="2000" dirty="0" smtClean="0"/>
              <a:t> </a:t>
            </a:r>
            <a:r>
              <a:rPr lang="pt-BR" sz="2000" dirty="0" err="1" smtClean="0"/>
              <a:t>list</a:t>
            </a:r>
            <a:r>
              <a:rPr lang="pt-BR" sz="2000" dirty="0" smtClean="0"/>
              <a:t> </a:t>
            </a:r>
            <a:r>
              <a:rPr lang="pt-BR" sz="2000" dirty="0" err="1" smtClean="0"/>
              <a:t>always</a:t>
            </a:r>
            <a:r>
              <a:rPr lang="pt-BR" sz="2000" dirty="0" smtClean="0"/>
              <a:t> </a:t>
            </a:r>
            <a:r>
              <a:rPr lang="pt-BR" sz="2000" dirty="0" err="1" smtClean="0"/>
              <a:t>updated</a:t>
            </a:r>
            <a:r>
              <a:rPr lang="pt-BR" sz="2000" dirty="0" smtClean="0"/>
              <a:t> </a:t>
            </a:r>
            <a:r>
              <a:rPr lang="pt-BR" sz="2000" dirty="0" err="1" smtClean="0"/>
              <a:t>and</a:t>
            </a:r>
            <a:r>
              <a:rPr lang="pt-BR" sz="2000" dirty="0" smtClean="0"/>
              <a:t> </a:t>
            </a:r>
            <a:r>
              <a:rPr lang="pt-BR" sz="2000" dirty="0" err="1" smtClean="0"/>
              <a:t>easily</a:t>
            </a:r>
            <a:r>
              <a:rPr lang="pt-BR" sz="2000" dirty="0" smtClean="0"/>
              <a:t> </a:t>
            </a:r>
            <a:r>
              <a:rPr lang="pt-BR" sz="2000" dirty="0" err="1" smtClean="0"/>
              <a:t>available</a:t>
            </a:r>
            <a:r>
              <a:rPr lang="pt-BR" sz="2000" dirty="0" smtClean="0"/>
              <a:t> </a:t>
            </a:r>
            <a:r>
              <a:rPr lang="pt-BR" sz="2000" dirty="0" err="1" smtClean="0"/>
              <a:t>to</a:t>
            </a:r>
            <a:r>
              <a:rPr lang="pt-BR" sz="2000" dirty="0" smtClean="0"/>
              <a:t> </a:t>
            </a:r>
            <a:r>
              <a:rPr lang="pt-BR" sz="2000" dirty="0" err="1" smtClean="0"/>
              <a:t>all</a:t>
            </a:r>
            <a:r>
              <a:rPr lang="pt-BR" sz="2000" dirty="0" smtClean="0"/>
              <a:t> </a:t>
            </a:r>
            <a:r>
              <a:rPr lang="pt-BR" sz="2000" dirty="0" err="1" smtClean="0"/>
              <a:t>chapter</a:t>
            </a:r>
            <a:r>
              <a:rPr lang="pt-BR" sz="2000" dirty="0" smtClean="0"/>
              <a:t> </a:t>
            </a:r>
            <a:r>
              <a:rPr lang="pt-BR" sz="2000" dirty="0" err="1" smtClean="0"/>
              <a:t>leaders</a:t>
            </a:r>
            <a:endParaRPr lang="pt-B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All relevant </a:t>
            </a:r>
            <a:r>
              <a:rPr lang="en-US" sz="2000" dirty="0" err="1"/>
              <a:t>ChAC</a:t>
            </a:r>
            <a:r>
              <a:rPr lang="en-US" sz="2000" dirty="0"/>
              <a:t> and </a:t>
            </a:r>
            <a:r>
              <a:rPr lang="en-US" sz="2000" dirty="0" err="1"/>
              <a:t>ChAC</a:t>
            </a:r>
            <a:r>
              <a:rPr lang="en-US" sz="2000" dirty="0"/>
              <a:t> SC documents </a:t>
            </a:r>
            <a:r>
              <a:rPr lang="en-US" sz="2000" dirty="0" smtClean="0"/>
              <a:t>easily available </a:t>
            </a:r>
            <a:r>
              <a:rPr lang="en-US" sz="2000" dirty="0"/>
              <a:t>to all </a:t>
            </a:r>
            <a:r>
              <a:rPr lang="en-US" sz="2000" dirty="0" smtClean="0"/>
              <a:t>chapter leaders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At any time, all current chapter leaders can suggest topics they want the </a:t>
            </a:r>
            <a:r>
              <a:rPr lang="en-US" sz="2000" dirty="0" err="1"/>
              <a:t>ChAC</a:t>
            </a:r>
            <a:r>
              <a:rPr lang="en-US" sz="2000" dirty="0"/>
              <a:t> to discuss</a:t>
            </a:r>
            <a:r>
              <a:rPr lang="pt-BR" sz="20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6095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err="1" smtClean="0"/>
              <a:t>ChAC</a:t>
            </a:r>
            <a:r>
              <a:rPr lang="pt-BR" b="1" dirty="0" smtClean="0"/>
              <a:t> </a:t>
            </a:r>
            <a:r>
              <a:rPr lang="pt-BR" b="1" dirty="0" err="1" smtClean="0"/>
              <a:t>and</a:t>
            </a:r>
            <a:r>
              <a:rPr lang="pt-BR" b="1" dirty="0" smtClean="0"/>
              <a:t> </a:t>
            </a:r>
            <a:r>
              <a:rPr lang="pt-BR" b="1" dirty="0" err="1" smtClean="0"/>
              <a:t>ChAC</a:t>
            </a:r>
            <a:r>
              <a:rPr lang="pt-BR" b="1" dirty="0" smtClean="0"/>
              <a:t> SC </a:t>
            </a:r>
            <a:r>
              <a:rPr lang="pt-BR" b="1" dirty="0" err="1" smtClean="0"/>
              <a:t>activities</a:t>
            </a:r>
            <a:endParaRPr lang="en-US" b="1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6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err="1" smtClean="0"/>
              <a:t>ChAC</a:t>
            </a:r>
            <a:r>
              <a:rPr lang="pt-BR" dirty="0" smtClean="0"/>
              <a:t> </a:t>
            </a:r>
            <a:r>
              <a:rPr lang="pt-BR" dirty="0" err="1" smtClean="0"/>
              <a:t>Steering</a:t>
            </a:r>
            <a:r>
              <a:rPr lang="pt-BR" dirty="0" smtClean="0"/>
              <a:t> </a:t>
            </a:r>
            <a:r>
              <a:rPr lang="pt-BR" dirty="0" err="1" smtClean="0"/>
              <a:t>Committee</a:t>
            </a:r>
            <a:r>
              <a:rPr lang="pt-BR" dirty="0" smtClean="0"/>
              <a:t> </a:t>
            </a:r>
            <a:r>
              <a:rPr lang="pt-BR" dirty="0" err="1" smtClean="0"/>
              <a:t>holds</a:t>
            </a:r>
            <a:r>
              <a:rPr lang="pt-BR" dirty="0" smtClean="0"/>
              <a:t> </a:t>
            </a:r>
            <a:r>
              <a:rPr lang="pt-BR" dirty="0" err="1" smtClean="0"/>
              <a:t>monthly</a:t>
            </a:r>
            <a:r>
              <a:rPr lang="pt-BR" dirty="0" smtClean="0"/>
              <a:t> </a:t>
            </a:r>
            <a:r>
              <a:rPr lang="pt-BR" dirty="0" err="1" smtClean="0"/>
              <a:t>calls</a:t>
            </a:r>
            <a:r>
              <a:rPr lang="pt-BR" dirty="0" smtClean="0"/>
              <a:t> – Jan, </a:t>
            </a:r>
            <a:r>
              <a:rPr lang="pt-BR" dirty="0" err="1" smtClean="0"/>
              <a:t>Feb</a:t>
            </a:r>
            <a:endParaRPr lang="pt-BR" dirty="0" smtClean="0"/>
          </a:p>
          <a:p>
            <a:endParaRPr lang="pt-BR" dirty="0"/>
          </a:p>
          <a:p>
            <a:r>
              <a:rPr lang="pt-BR" dirty="0" err="1" smtClean="0"/>
              <a:t>ChAC</a:t>
            </a:r>
            <a:r>
              <a:rPr lang="pt-BR" dirty="0" smtClean="0"/>
              <a:t> </a:t>
            </a:r>
            <a:r>
              <a:rPr lang="pt-BR" dirty="0" err="1" smtClean="0"/>
              <a:t>Steering</a:t>
            </a:r>
            <a:r>
              <a:rPr lang="pt-BR" dirty="0" smtClean="0"/>
              <a:t> </a:t>
            </a:r>
            <a:r>
              <a:rPr lang="pt-BR" dirty="0" err="1" smtClean="0"/>
              <a:t>Committee</a:t>
            </a:r>
            <a:r>
              <a:rPr lang="pt-BR" dirty="0" smtClean="0"/>
              <a:t> </a:t>
            </a:r>
            <a:r>
              <a:rPr lang="pt-BR" dirty="0" err="1" smtClean="0"/>
              <a:t>leadership</a:t>
            </a:r>
            <a:r>
              <a:rPr lang="pt-BR" dirty="0" smtClean="0"/>
              <a:t> </a:t>
            </a:r>
            <a:r>
              <a:rPr lang="pt-BR" dirty="0" err="1" smtClean="0"/>
              <a:t>holds</a:t>
            </a:r>
            <a:r>
              <a:rPr lang="pt-BR" dirty="0" smtClean="0"/>
              <a:t> </a:t>
            </a:r>
            <a:r>
              <a:rPr lang="pt-BR" dirty="0" err="1" smtClean="0"/>
              <a:t>monthly</a:t>
            </a:r>
            <a:r>
              <a:rPr lang="pt-BR" dirty="0" smtClean="0"/>
              <a:t> </a:t>
            </a:r>
            <a:r>
              <a:rPr lang="pt-BR" dirty="0" err="1" smtClean="0"/>
              <a:t>calls</a:t>
            </a:r>
            <a:r>
              <a:rPr lang="pt-BR" dirty="0" smtClean="0"/>
              <a:t> – Jan, </a:t>
            </a:r>
            <a:r>
              <a:rPr lang="pt-BR" dirty="0" err="1" smtClean="0"/>
              <a:t>Feb</a:t>
            </a:r>
            <a:endParaRPr lang="pt-BR" dirty="0" smtClean="0"/>
          </a:p>
          <a:p>
            <a:endParaRPr lang="pt-BR" dirty="0"/>
          </a:p>
          <a:p>
            <a:r>
              <a:rPr lang="pt-BR" dirty="0" err="1" smtClean="0"/>
              <a:t>Full</a:t>
            </a:r>
            <a:r>
              <a:rPr lang="pt-BR" dirty="0" smtClean="0"/>
              <a:t> </a:t>
            </a:r>
            <a:r>
              <a:rPr lang="pt-BR" dirty="0" err="1" smtClean="0"/>
              <a:t>ChAC</a:t>
            </a:r>
            <a:r>
              <a:rPr lang="pt-BR" dirty="0" smtClean="0"/>
              <a:t> </a:t>
            </a:r>
            <a:r>
              <a:rPr lang="pt-BR" dirty="0" err="1" smtClean="0"/>
              <a:t>holds</a:t>
            </a:r>
            <a:r>
              <a:rPr lang="pt-BR" dirty="0" smtClean="0"/>
              <a:t> </a:t>
            </a:r>
            <a:r>
              <a:rPr lang="pt-BR" dirty="0" err="1" smtClean="0"/>
              <a:t>quarterly</a:t>
            </a:r>
            <a:r>
              <a:rPr lang="pt-BR" dirty="0" smtClean="0"/>
              <a:t> </a:t>
            </a:r>
            <a:r>
              <a:rPr lang="pt-BR" dirty="0" err="1" smtClean="0"/>
              <a:t>calls</a:t>
            </a:r>
            <a:r>
              <a:rPr lang="pt-BR" dirty="0" smtClean="0"/>
              <a:t> – </a:t>
            </a:r>
            <a:r>
              <a:rPr lang="pt-BR" dirty="0" err="1" smtClean="0"/>
              <a:t>Feb</a:t>
            </a:r>
            <a:r>
              <a:rPr lang="pt-BR" dirty="0" smtClean="0"/>
              <a:t> 25, May 20, </a:t>
            </a:r>
            <a:r>
              <a:rPr lang="pt-BR" dirty="0" err="1" smtClean="0"/>
              <a:t>Sep</a:t>
            </a:r>
            <a:r>
              <a:rPr lang="pt-BR" dirty="0" smtClean="0"/>
              <a:t> 16, </a:t>
            </a:r>
            <a:r>
              <a:rPr lang="pt-BR" dirty="0" err="1" smtClean="0"/>
              <a:t>Nov</a:t>
            </a:r>
            <a:r>
              <a:rPr lang="pt-BR" dirty="0" smtClean="0"/>
              <a:t> 18</a:t>
            </a:r>
          </a:p>
          <a:p>
            <a:endParaRPr lang="pt-BR" dirty="0"/>
          </a:p>
          <a:p>
            <a:r>
              <a:rPr lang="pt-BR" dirty="0" err="1" smtClean="0"/>
              <a:t>Quarterly</a:t>
            </a:r>
            <a:r>
              <a:rPr lang="pt-BR" dirty="0" smtClean="0"/>
              <a:t> </a:t>
            </a:r>
            <a:r>
              <a:rPr lang="pt-BR" dirty="0" err="1" smtClean="0"/>
              <a:t>calls</a:t>
            </a:r>
            <a:r>
              <a:rPr lang="pt-BR" dirty="0" smtClean="0"/>
              <a:t> </a:t>
            </a:r>
            <a:r>
              <a:rPr lang="pt-BR" dirty="0" err="1" smtClean="0"/>
              <a:t>between</a:t>
            </a:r>
            <a:r>
              <a:rPr lang="pt-BR" dirty="0" smtClean="0"/>
              <a:t> </a:t>
            </a:r>
            <a:r>
              <a:rPr lang="pt-BR" dirty="0" err="1" smtClean="0"/>
              <a:t>ChAC</a:t>
            </a:r>
            <a:r>
              <a:rPr lang="pt-BR" dirty="0" smtClean="0"/>
              <a:t> SC </a:t>
            </a:r>
            <a:r>
              <a:rPr lang="pt-BR" dirty="0" err="1" smtClean="0"/>
              <a:t>and</a:t>
            </a:r>
            <a:r>
              <a:rPr lang="pt-BR" dirty="0" smtClean="0"/>
              <a:t> ISOC staff </a:t>
            </a:r>
            <a:r>
              <a:rPr lang="pt-BR" dirty="0" err="1" smtClean="0"/>
              <a:t>leaderships</a:t>
            </a:r>
            <a:r>
              <a:rPr lang="pt-BR" dirty="0" smtClean="0"/>
              <a:t>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5040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err="1"/>
              <a:t>Report</a:t>
            </a:r>
            <a:r>
              <a:rPr lang="pt-BR" b="1" dirty="0"/>
              <a:t> </a:t>
            </a:r>
            <a:r>
              <a:rPr lang="pt-BR" b="1" dirty="0" err="1"/>
              <a:t>from</a:t>
            </a:r>
            <a:r>
              <a:rPr lang="pt-BR" b="1" dirty="0"/>
              <a:t> Q1 </a:t>
            </a:r>
            <a:r>
              <a:rPr lang="pt-BR" b="1" dirty="0" err="1"/>
              <a:t>Full</a:t>
            </a:r>
            <a:r>
              <a:rPr lang="pt-BR" b="1" dirty="0"/>
              <a:t> </a:t>
            </a:r>
            <a:r>
              <a:rPr lang="pt-BR" b="1" dirty="0" err="1"/>
              <a:t>ChAC</a:t>
            </a:r>
            <a:r>
              <a:rPr lang="pt-BR" b="1" dirty="0"/>
              <a:t> </a:t>
            </a:r>
            <a:r>
              <a:rPr lang="pt-BR" b="1" dirty="0" err="1"/>
              <a:t>Call</a:t>
            </a:r>
            <a:endParaRPr lang="en-US" b="1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7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541337" y="1553544"/>
            <a:ext cx="11109599" cy="4351338"/>
          </a:xfrm>
        </p:spPr>
        <p:txBody>
          <a:bodyPr>
            <a:normAutofit fontScale="92500" lnSpcReduction="20000"/>
          </a:bodyPr>
          <a:lstStyle/>
          <a:p>
            <a:r>
              <a:rPr lang="pt-BR" dirty="0" err="1" smtClean="0"/>
              <a:t>Presentation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discussion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proposed</a:t>
            </a:r>
            <a:r>
              <a:rPr lang="pt-BR" dirty="0" smtClean="0"/>
              <a:t> </a:t>
            </a:r>
            <a:r>
              <a:rPr lang="pt-BR" dirty="0" err="1" smtClean="0"/>
              <a:t>ChAC</a:t>
            </a:r>
            <a:r>
              <a:rPr lang="pt-BR" dirty="0" smtClean="0"/>
              <a:t> </a:t>
            </a:r>
            <a:r>
              <a:rPr lang="pt-BR" dirty="0" err="1" smtClean="0"/>
              <a:t>Action</a:t>
            </a:r>
            <a:r>
              <a:rPr lang="pt-BR" dirty="0" smtClean="0"/>
              <a:t> </a:t>
            </a:r>
            <a:r>
              <a:rPr lang="pt-BR" dirty="0" err="1" smtClean="0"/>
              <a:t>Plan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Priorities</a:t>
            </a:r>
            <a:r>
              <a:rPr lang="pt-BR" dirty="0" smtClean="0"/>
              <a:t> for 2025, </a:t>
            </a:r>
            <a:r>
              <a:rPr lang="pt-BR" i="1" dirty="0" smtClean="0"/>
              <a:t>Flávio Wagner</a:t>
            </a:r>
          </a:p>
          <a:p>
            <a:endParaRPr lang="pt-BR" dirty="0"/>
          </a:p>
          <a:p>
            <a:r>
              <a:rPr lang="pt-BR" dirty="0" smtClean="0"/>
              <a:t>Update </a:t>
            </a:r>
            <a:r>
              <a:rPr lang="pt-BR" dirty="0" err="1" smtClean="0"/>
              <a:t>on</a:t>
            </a:r>
            <a:r>
              <a:rPr lang="pt-BR" dirty="0" smtClean="0"/>
              <a:t> ISOC </a:t>
            </a:r>
            <a:r>
              <a:rPr lang="pt-BR" dirty="0" err="1" smtClean="0"/>
              <a:t>Comms</a:t>
            </a:r>
            <a:r>
              <a:rPr lang="pt-BR" dirty="0" smtClean="0"/>
              <a:t> </a:t>
            </a:r>
            <a:r>
              <a:rPr lang="pt-BR" dirty="0" err="1" smtClean="0"/>
              <a:t>Plan</a:t>
            </a:r>
            <a:r>
              <a:rPr lang="pt-BR" dirty="0" smtClean="0"/>
              <a:t> (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on</a:t>
            </a:r>
            <a:r>
              <a:rPr lang="pt-BR" dirty="0" smtClean="0"/>
              <a:t> new </a:t>
            </a:r>
            <a:r>
              <a:rPr lang="pt-BR" dirty="0" err="1" smtClean="0"/>
              <a:t>initiative</a:t>
            </a:r>
            <a:r>
              <a:rPr lang="pt-BR" dirty="0" smtClean="0"/>
              <a:t> </a:t>
            </a:r>
            <a:r>
              <a:rPr lang="pt-BR" dirty="0" err="1" smtClean="0"/>
              <a:t>on</a:t>
            </a:r>
            <a:r>
              <a:rPr lang="pt-BR" dirty="0" smtClean="0"/>
              <a:t> </a:t>
            </a:r>
            <a:r>
              <a:rPr lang="pt-BR" dirty="0" err="1" smtClean="0"/>
              <a:t>chapters</a:t>
            </a:r>
            <a:r>
              <a:rPr lang="pt-BR" dirty="0" smtClean="0"/>
              <a:t>’ </a:t>
            </a:r>
            <a:r>
              <a:rPr lang="pt-BR" dirty="0" err="1" smtClean="0"/>
              <a:t>archives</a:t>
            </a:r>
            <a:r>
              <a:rPr lang="pt-BR" dirty="0" smtClean="0"/>
              <a:t>), </a:t>
            </a:r>
            <a:r>
              <a:rPr lang="pt-BR" i="1" dirty="0" smtClean="0"/>
              <a:t>Chris Locke</a:t>
            </a:r>
          </a:p>
          <a:p>
            <a:endParaRPr lang="pt-BR" dirty="0"/>
          </a:p>
          <a:p>
            <a:r>
              <a:rPr lang="pt-BR" dirty="0" err="1" smtClean="0"/>
              <a:t>Chapter</a:t>
            </a:r>
            <a:r>
              <a:rPr lang="pt-BR" dirty="0" smtClean="0"/>
              <a:t> </a:t>
            </a:r>
            <a:r>
              <a:rPr lang="pt-BR" dirty="0" err="1" smtClean="0"/>
              <a:t>funding</a:t>
            </a:r>
            <a:r>
              <a:rPr lang="pt-BR" dirty="0" smtClean="0"/>
              <a:t> overview, </a:t>
            </a:r>
            <a:r>
              <a:rPr lang="pt-BR" i="1" dirty="0" err="1" smtClean="0"/>
              <a:t>Jenn</a:t>
            </a:r>
            <a:r>
              <a:rPr lang="pt-BR" i="1" dirty="0" smtClean="0"/>
              <a:t> </a:t>
            </a:r>
            <a:r>
              <a:rPr lang="pt-BR" i="1" dirty="0" err="1" smtClean="0"/>
              <a:t>Beard</a:t>
            </a:r>
            <a:endParaRPr lang="pt-BR" i="1" dirty="0" smtClean="0"/>
          </a:p>
          <a:p>
            <a:endParaRPr lang="pt-BR" i="1" dirty="0"/>
          </a:p>
          <a:p>
            <a:r>
              <a:rPr lang="pt-BR" dirty="0" err="1" smtClean="0"/>
              <a:t>Working</a:t>
            </a:r>
            <a:r>
              <a:rPr lang="pt-BR" dirty="0" smtClean="0"/>
              <a:t> </a:t>
            </a:r>
            <a:r>
              <a:rPr lang="pt-BR" dirty="0" err="1" smtClean="0"/>
              <a:t>together</a:t>
            </a:r>
            <a:r>
              <a:rPr lang="pt-BR" dirty="0" smtClean="0"/>
              <a:t> in 2025 – </a:t>
            </a:r>
            <a:r>
              <a:rPr lang="pt-BR" dirty="0" err="1" smtClean="0"/>
              <a:t>collaboration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engagement</a:t>
            </a:r>
            <a:r>
              <a:rPr lang="pt-BR" dirty="0" smtClean="0"/>
              <a:t> </a:t>
            </a:r>
            <a:r>
              <a:rPr lang="pt-BR" dirty="0" err="1" smtClean="0"/>
              <a:t>opportunities</a:t>
            </a:r>
            <a:r>
              <a:rPr lang="pt-BR" dirty="0" smtClean="0"/>
              <a:t>, </a:t>
            </a:r>
            <a:r>
              <a:rPr lang="pt-BR" dirty="0" err="1" smtClean="0"/>
              <a:t>resources</a:t>
            </a:r>
            <a:r>
              <a:rPr lang="pt-BR" dirty="0" smtClean="0"/>
              <a:t>, </a:t>
            </a:r>
            <a:r>
              <a:rPr lang="pt-BR" i="1" dirty="0" smtClean="0"/>
              <a:t>Christine</a:t>
            </a:r>
            <a:r>
              <a:rPr lang="pt-BR" dirty="0" smtClean="0"/>
              <a:t> </a:t>
            </a:r>
            <a:r>
              <a:rPr lang="en-US" i="1" dirty="0" err="1"/>
              <a:t>Saegesser</a:t>
            </a:r>
            <a:r>
              <a:rPr lang="en-US" i="1" dirty="0"/>
              <a:t> </a:t>
            </a:r>
            <a:r>
              <a:rPr lang="en-US" i="1" dirty="0" err="1" smtClean="0"/>
              <a:t>Baethge</a:t>
            </a:r>
            <a:endParaRPr lang="en-US" i="1" dirty="0" smtClean="0"/>
          </a:p>
          <a:p>
            <a:endParaRPr lang="pt-BR" i="1" dirty="0"/>
          </a:p>
          <a:p>
            <a:r>
              <a:rPr lang="pt-BR" dirty="0" err="1" smtClean="0"/>
              <a:t>Opening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Chapter-Delegates</a:t>
            </a:r>
            <a:r>
              <a:rPr lang="pt-BR" dirty="0" smtClean="0"/>
              <a:t> </a:t>
            </a:r>
            <a:r>
              <a:rPr lang="pt-BR" dirty="0" err="1" smtClean="0"/>
              <a:t>list</a:t>
            </a:r>
            <a:r>
              <a:rPr lang="pt-BR" dirty="0" smtClean="0"/>
              <a:t>, </a:t>
            </a:r>
            <a:r>
              <a:rPr lang="pt-BR" i="1" dirty="0"/>
              <a:t>Christine</a:t>
            </a:r>
            <a:r>
              <a:rPr lang="pt-BR" dirty="0"/>
              <a:t> </a:t>
            </a:r>
            <a:r>
              <a:rPr lang="en-US" i="1" dirty="0" err="1"/>
              <a:t>Saegesser</a:t>
            </a:r>
            <a:r>
              <a:rPr lang="en-US" i="1" dirty="0"/>
              <a:t> </a:t>
            </a:r>
            <a:r>
              <a:rPr lang="en-US" i="1" dirty="0" err="1" smtClean="0"/>
              <a:t>Baethge</a:t>
            </a:r>
            <a:endParaRPr lang="en-US" i="1" dirty="0" smtClean="0"/>
          </a:p>
          <a:p>
            <a:endParaRPr lang="pt-BR" i="1" dirty="0"/>
          </a:p>
          <a:p>
            <a:r>
              <a:rPr lang="pt-BR" dirty="0" err="1" smtClean="0"/>
              <a:t>Chapter</a:t>
            </a:r>
            <a:r>
              <a:rPr lang="pt-BR" dirty="0" smtClean="0"/>
              <a:t> </a:t>
            </a:r>
            <a:r>
              <a:rPr lang="pt-BR" dirty="0" err="1" smtClean="0"/>
              <a:t>health</a:t>
            </a:r>
            <a:r>
              <a:rPr lang="pt-BR" dirty="0" smtClean="0"/>
              <a:t> </a:t>
            </a:r>
            <a:r>
              <a:rPr lang="pt-BR" dirty="0" err="1" smtClean="0"/>
              <a:t>update</a:t>
            </a:r>
            <a:r>
              <a:rPr lang="pt-BR" dirty="0" smtClean="0"/>
              <a:t>, </a:t>
            </a:r>
            <a:r>
              <a:rPr lang="pt-BR" i="1" dirty="0"/>
              <a:t>Christine</a:t>
            </a:r>
            <a:r>
              <a:rPr lang="pt-BR" dirty="0"/>
              <a:t> </a:t>
            </a:r>
            <a:r>
              <a:rPr lang="en-US" i="1" dirty="0" err="1"/>
              <a:t>Saegesser</a:t>
            </a:r>
            <a:r>
              <a:rPr lang="en-US" i="1" dirty="0"/>
              <a:t> </a:t>
            </a:r>
            <a:r>
              <a:rPr lang="en-US" i="1" dirty="0" err="1"/>
              <a:t>Baethge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2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err="1" smtClean="0"/>
              <a:t>Chapter</a:t>
            </a:r>
            <a:r>
              <a:rPr lang="pt-BR" b="1" dirty="0" smtClean="0"/>
              <a:t> Health Update</a:t>
            </a:r>
            <a:endParaRPr lang="en-US" b="1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8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current (full) chapters: 120</a:t>
            </a:r>
          </a:p>
          <a:p>
            <a:pPr lvl="1"/>
            <a:r>
              <a:rPr lang="en-US" dirty="0"/>
              <a:t>Number of chapters still in pre-rejuvenation (deadline: 31 March): 5</a:t>
            </a:r>
          </a:p>
          <a:p>
            <a:endParaRPr lang="en-US" dirty="0" smtClean="0"/>
          </a:p>
          <a:p>
            <a:r>
              <a:rPr lang="en-US" dirty="0" smtClean="0"/>
              <a:t>Number </a:t>
            </a:r>
            <a:r>
              <a:rPr lang="en-US" dirty="0"/>
              <a:t>of chapters in rejuvenation: 9</a:t>
            </a:r>
          </a:p>
          <a:p>
            <a:endParaRPr lang="en-US" dirty="0" smtClean="0"/>
          </a:p>
          <a:p>
            <a:r>
              <a:rPr lang="en-US" dirty="0" smtClean="0"/>
              <a:t>Changes </a:t>
            </a:r>
            <a:r>
              <a:rPr lang="en-US" dirty="0"/>
              <a:t>since the beginning of this year:</a:t>
            </a:r>
          </a:p>
          <a:p>
            <a:pPr lvl="1"/>
            <a:r>
              <a:rPr lang="en-US" dirty="0"/>
              <a:t>Somalia [from pre-rejuvenation to rejuvenation]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55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err="1"/>
              <a:t>Report</a:t>
            </a:r>
            <a:r>
              <a:rPr lang="pt-BR" b="1" dirty="0"/>
              <a:t> </a:t>
            </a:r>
            <a:r>
              <a:rPr lang="pt-BR" b="1" dirty="0" err="1"/>
              <a:t>from</a:t>
            </a:r>
            <a:r>
              <a:rPr lang="pt-BR" b="1" dirty="0"/>
              <a:t> Q1 </a:t>
            </a:r>
            <a:r>
              <a:rPr lang="pt-BR" b="1" dirty="0" err="1"/>
              <a:t>Full</a:t>
            </a:r>
            <a:r>
              <a:rPr lang="pt-BR" b="1" dirty="0"/>
              <a:t> </a:t>
            </a:r>
            <a:r>
              <a:rPr lang="pt-BR" b="1" dirty="0" err="1"/>
              <a:t>ChAC</a:t>
            </a:r>
            <a:r>
              <a:rPr lang="pt-BR" b="1" dirty="0"/>
              <a:t> </a:t>
            </a:r>
            <a:r>
              <a:rPr lang="pt-BR" b="1" dirty="0" err="1"/>
              <a:t>Call</a:t>
            </a:r>
            <a:endParaRPr lang="en-US" b="1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9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541337" y="1432246"/>
            <a:ext cx="11109599" cy="4351338"/>
          </a:xfrm>
        </p:spPr>
        <p:txBody>
          <a:bodyPr>
            <a:normAutofit/>
          </a:bodyPr>
          <a:lstStyle/>
          <a:p>
            <a:r>
              <a:rPr lang="pt-BR" dirty="0" err="1" smtClean="0"/>
              <a:t>Chapters</a:t>
            </a:r>
            <a:r>
              <a:rPr lang="pt-BR" dirty="0" smtClean="0"/>
              <a:t> </a:t>
            </a:r>
            <a:r>
              <a:rPr lang="pt-BR" dirty="0" err="1" smtClean="0"/>
              <a:t>represented</a:t>
            </a:r>
            <a:r>
              <a:rPr lang="pt-BR" dirty="0" smtClean="0"/>
              <a:t> in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call</a:t>
            </a:r>
            <a:r>
              <a:rPr lang="pt-BR" dirty="0" smtClean="0"/>
              <a:t>: 16 (out </a:t>
            </a:r>
            <a:r>
              <a:rPr lang="pt-BR" dirty="0" err="1" smtClean="0"/>
              <a:t>of</a:t>
            </a:r>
            <a:r>
              <a:rPr lang="pt-BR" dirty="0" smtClean="0"/>
              <a:t> 98 </a:t>
            </a:r>
            <a:r>
              <a:rPr lang="pt-BR" dirty="0" err="1" smtClean="0"/>
              <a:t>with</a:t>
            </a:r>
            <a:r>
              <a:rPr lang="pt-BR" dirty="0" smtClean="0"/>
              <a:t> a </a:t>
            </a:r>
            <a:r>
              <a:rPr lang="pt-BR" dirty="0" err="1" smtClean="0"/>
              <a:t>ChAC</a:t>
            </a:r>
            <a:r>
              <a:rPr lang="pt-BR" dirty="0" smtClean="0"/>
              <a:t> rep </a:t>
            </a:r>
            <a:r>
              <a:rPr lang="pt-BR" dirty="0" err="1" smtClean="0"/>
              <a:t>appointed</a:t>
            </a:r>
            <a:r>
              <a:rPr lang="pt-BR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40 </a:t>
            </a:r>
            <a:r>
              <a:rPr lang="pt-BR" dirty="0" err="1" smtClean="0"/>
              <a:t>chapters</a:t>
            </a:r>
            <a:r>
              <a:rPr lang="pt-BR" dirty="0" smtClean="0"/>
              <a:t> reps </a:t>
            </a:r>
            <a:r>
              <a:rPr lang="pt-BR" dirty="0" err="1" smtClean="0"/>
              <a:t>had</a:t>
            </a:r>
            <a:r>
              <a:rPr lang="pt-BR" dirty="0" smtClean="0"/>
              <a:t> </a:t>
            </a:r>
            <a:r>
              <a:rPr lang="pt-BR" dirty="0" err="1" smtClean="0"/>
              <a:t>attended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previous</a:t>
            </a:r>
            <a:r>
              <a:rPr lang="pt-BR" dirty="0" smtClean="0"/>
              <a:t> </a:t>
            </a:r>
            <a:r>
              <a:rPr lang="pt-BR" dirty="0" err="1" smtClean="0"/>
              <a:t>November</a:t>
            </a:r>
            <a:r>
              <a:rPr lang="pt-BR" dirty="0" smtClean="0"/>
              <a:t> </a:t>
            </a:r>
            <a:r>
              <a:rPr lang="pt-BR" dirty="0" err="1" smtClean="0"/>
              <a:t>call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ISOC </a:t>
            </a:r>
            <a:r>
              <a:rPr lang="pt-BR" dirty="0" err="1" smtClean="0"/>
              <a:t>and</a:t>
            </a:r>
            <a:r>
              <a:rPr lang="pt-BR" dirty="0" smtClean="0"/>
              <a:t> ISOC Foundation staff </a:t>
            </a:r>
            <a:r>
              <a:rPr lang="pt-BR" dirty="0" err="1" smtClean="0"/>
              <a:t>attending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call</a:t>
            </a:r>
            <a:r>
              <a:rPr lang="pt-BR" dirty="0" smtClean="0"/>
              <a:t>: </a:t>
            </a:r>
            <a:endParaRPr lang="pt-B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Chris </a:t>
            </a:r>
            <a:r>
              <a:rPr lang="pt-BR" dirty="0" smtClean="0"/>
              <a:t>Locke, </a:t>
            </a:r>
            <a:r>
              <a:rPr lang="pt-BR" dirty="0" err="1" smtClean="0"/>
              <a:t>Sebastián</a:t>
            </a:r>
            <a:r>
              <a:rPr lang="pt-BR" dirty="0" smtClean="0"/>
              <a:t> </a:t>
            </a:r>
            <a:r>
              <a:rPr lang="pt-BR" dirty="0" err="1" smtClean="0"/>
              <a:t>Bellagamba</a:t>
            </a:r>
            <a:r>
              <a:rPr lang="pt-BR" dirty="0" smtClean="0"/>
              <a:t>, Christine </a:t>
            </a:r>
            <a:r>
              <a:rPr lang="en-US" dirty="0" err="1"/>
              <a:t>Saegesser</a:t>
            </a:r>
            <a:r>
              <a:rPr lang="en-US" dirty="0"/>
              <a:t> </a:t>
            </a:r>
            <a:r>
              <a:rPr lang="en-US" dirty="0" err="1" smtClean="0"/>
              <a:t>Baethge</a:t>
            </a:r>
            <a:r>
              <a:rPr lang="en-US" dirty="0" smtClean="0"/>
              <a:t>, Rama </a:t>
            </a:r>
            <a:r>
              <a:rPr lang="en-US" dirty="0" err="1" smtClean="0"/>
              <a:t>Rejman</a:t>
            </a:r>
            <a:r>
              <a:rPr lang="en-US" dirty="0" smtClean="0"/>
              <a:t>, </a:t>
            </a:r>
            <a:r>
              <a:rPr lang="pt-BR" dirty="0"/>
              <a:t>Al </a:t>
            </a:r>
            <a:r>
              <a:rPr lang="pt-BR" dirty="0" err="1"/>
              <a:t>Ghaff</a:t>
            </a:r>
            <a:r>
              <a:rPr lang="pt-BR" dirty="0"/>
              <a:t>, </a:t>
            </a:r>
            <a:r>
              <a:rPr lang="pt-BR" dirty="0" err="1"/>
              <a:t>Jenn</a:t>
            </a:r>
            <a:r>
              <a:rPr lang="pt-BR" dirty="0"/>
              <a:t> </a:t>
            </a:r>
            <a:r>
              <a:rPr lang="pt-BR" dirty="0" err="1" smtClean="0"/>
              <a:t>Beard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err="1" smtClean="0"/>
              <a:t>BoT</a:t>
            </a:r>
            <a:r>
              <a:rPr lang="pt-BR" dirty="0" smtClean="0"/>
              <a:t> </a:t>
            </a:r>
            <a:r>
              <a:rPr lang="pt-BR" dirty="0" err="1" smtClean="0"/>
              <a:t>members</a:t>
            </a:r>
            <a:r>
              <a:rPr lang="pt-BR" dirty="0" smtClean="0"/>
              <a:t> </a:t>
            </a:r>
            <a:r>
              <a:rPr lang="pt-BR" dirty="0" err="1" smtClean="0"/>
              <a:t>attending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call</a:t>
            </a:r>
            <a:r>
              <a:rPr lang="pt-BR" dirty="0" smtClean="0"/>
              <a:t>: </a:t>
            </a:r>
            <a:endParaRPr lang="pt-B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err="1" smtClean="0"/>
              <a:t>Caleb</a:t>
            </a:r>
            <a:r>
              <a:rPr lang="pt-BR" dirty="0" smtClean="0"/>
              <a:t> </a:t>
            </a:r>
            <a:r>
              <a:rPr lang="pt-BR" dirty="0" err="1" smtClean="0"/>
              <a:t>Ogundele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Charles Mok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604029"/>
      </p:ext>
    </p:extLst>
  </p:cSld>
  <p:clrMapOvr>
    <a:masterClrMapping/>
  </p:clrMapOvr>
</p:sld>
</file>

<file path=ppt/theme/theme1.xml><?xml version="1.0" encoding="utf-8"?>
<a:theme xmlns:a="http://schemas.openxmlformats.org/drawingml/2006/main" name="2021 ISOC">
  <a:themeElements>
    <a:clrScheme name="01-ISOC-Blue">
      <a:dk1>
        <a:srgbClr val="0C1C2C"/>
      </a:dk1>
      <a:lt1>
        <a:srgbClr val="EEF2EC"/>
      </a:lt1>
      <a:dk2>
        <a:srgbClr val="3A82E4"/>
      </a:dk2>
      <a:lt2>
        <a:srgbClr val="DEDAD0"/>
      </a:lt2>
      <a:accent1>
        <a:srgbClr val="24366E"/>
      </a:accent1>
      <a:accent2>
        <a:srgbClr val="3A82E4"/>
      </a:accent2>
      <a:accent3>
        <a:srgbClr val="40B2A4"/>
      </a:accent3>
      <a:accent4>
        <a:srgbClr val="7E245C"/>
      </a:accent4>
      <a:accent5>
        <a:srgbClr val="D25238"/>
      </a:accent5>
      <a:accent6>
        <a:srgbClr val="EECA4A"/>
      </a:accent6>
      <a:hlink>
        <a:srgbClr val="0C1C2C"/>
      </a:hlink>
      <a:folHlink>
        <a:srgbClr val="0C1C2C"/>
      </a:folHlink>
    </a:clrScheme>
    <a:fontScheme name="Office 2">
      <a:majorFont>
        <a:latin typeface="Hind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Hind Light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" id="{18BD33F2-BC95-6A4B-8B4B-A3CF5F89246B}" vid="{7736B47D-F2E2-A643-ADD6-43813FC51F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 ISOC</Template>
  <TotalTime>765</TotalTime>
  <Words>539</Words>
  <Application>Microsoft Office PowerPoint</Application>
  <PresentationFormat>Personalizar</PresentationFormat>
  <Paragraphs>102</Paragraphs>
  <Slides>10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2021 ISOC</vt:lpstr>
      <vt:lpstr>Chapter Advisory Council (ChAC)</vt:lpstr>
      <vt:lpstr>2025 ChAC Steering Committee Members</vt:lpstr>
      <vt:lpstr>ChAC Action Plan and Priorities</vt:lpstr>
      <vt:lpstr>ChAC Action Plan and Priorities</vt:lpstr>
      <vt:lpstr>ChAC Action Plan and Priorities</vt:lpstr>
      <vt:lpstr>ChAC and ChAC SC activities</vt:lpstr>
      <vt:lpstr>Report from Q1 Full ChAC Call</vt:lpstr>
      <vt:lpstr>Chapter Health Update</vt:lpstr>
      <vt:lpstr>Report from Q1 Full ChAC Call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Internet Society PPT Template</dc:title>
  <dc:creator>Christine Saegesser</dc:creator>
  <cp:lastModifiedBy>Flávio R. Wagner</cp:lastModifiedBy>
  <cp:revision>35</cp:revision>
  <cp:lastPrinted>2016-06-14T17:50:38Z</cp:lastPrinted>
  <dcterms:created xsi:type="dcterms:W3CDTF">2021-12-10T08:53:21Z</dcterms:created>
  <dcterms:modified xsi:type="dcterms:W3CDTF">2025-03-05T14:36:24Z</dcterms:modified>
</cp:coreProperties>
</file>